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52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D6FC837-4A4B-45E4-BBBE-0B9C34EF421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1832185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D6FC837-4A4B-45E4-BBBE-0B9C34EF421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305894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6FC837-4A4B-45E4-BBBE-0B9C34EF421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1533069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D6FC837-4A4B-45E4-BBBE-0B9C34EF4219}"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1654724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D6FC837-4A4B-45E4-BBBE-0B9C34EF4219}" type="datetimeFigureOut">
              <a:rPr lang="en-GB" smtClean="0"/>
              <a:t>26/04/2021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73747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D6FC837-4A4B-45E4-BBBE-0B9C34EF4219}" type="datetimeFigureOut">
              <a:rPr lang="en-GB" smtClean="0"/>
              <a:t>26/04/2021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2234508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6FC837-4A4B-45E4-BBBE-0B9C34EF4219}" type="datetimeFigureOut">
              <a:rPr lang="en-GB" smtClean="0"/>
              <a:t>26/04/2021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3798604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6FC837-4A4B-45E4-BBBE-0B9C34EF4219}"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3836014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6FC837-4A4B-45E4-BBBE-0B9C34EF4219}"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3791392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D6FC837-4A4B-45E4-BBBE-0B9C34EF421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1890660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D6FC837-4A4B-45E4-BBBE-0B9C34EF421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D14F54-8B95-4D9C-97F1-DFC78B379170}" type="slidenum">
              <a:rPr lang="en-GB" smtClean="0"/>
              <a:t>‹#›</a:t>
            </a:fld>
            <a:endParaRPr lang="en-GB"/>
          </a:p>
        </p:txBody>
      </p:sp>
    </p:spTree>
    <p:extLst>
      <p:ext uri="{BB962C8B-B14F-4D97-AF65-F5344CB8AC3E}">
        <p14:creationId xmlns:p14="http://schemas.microsoft.com/office/powerpoint/2010/main" val="3584794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6FC837-4A4B-45E4-BBBE-0B9C34EF4219}" type="datetimeFigureOut">
              <a:rPr lang="en-GB" smtClean="0"/>
              <a:t>26/04/2021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D14F54-8B95-4D9C-97F1-DFC78B379170}" type="slidenum">
              <a:rPr lang="en-GB" smtClean="0"/>
              <a:t>‹#›</a:t>
            </a:fld>
            <a:endParaRPr lang="en-GB"/>
          </a:p>
        </p:txBody>
      </p:sp>
    </p:spTree>
    <p:extLst>
      <p:ext uri="{BB962C8B-B14F-4D97-AF65-F5344CB8AC3E}">
        <p14:creationId xmlns:p14="http://schemas.microsoft.com/office/powerpoint/2010/main" val="20160225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5926" y="0"/>
            <a:ext cx="5346593" cy="523220"/>
          </a:xfrm>
          <a:prstGeom prst="rect">
            <a:avLst/>
          </a:prstGeom>
          <a:noFill/>
        </p:spPr>
        <p:txBody>
          <a:bodyPr wrap="none" rtlCol="0">
            <a:spAutoFit/>
          </a:bodyPr>
          <a:lstStyle/>
          <a:p>
            <a:pPr algn="ctr"/>
            <a:r>
              <a:rPr lang="en-GB" sz="2800" b="1" dirty="0" smtClean="0"/>
              <a:t>Mayan Civilization Knowledge Mat</a:t>
            </a:r>
            <a:endParaRPr lang="en-GB" sz="2800" b="1" dirty="0"/>
          </a:p>
        </p:txBody>
      </p:sp>
      <p:graphicFrame>
        <p:nvGraphicFramePr>
          <p:cNvPr id="6" name="Table 5"/>
          <p:cNvGraphicFramePr>
            <a:graphicFrameLocks noGrp="1"/>
          </p:cNvGraphicFramePr>
          <p:nvPr>
            <p:extLst>
              <p:ext uri="{D42A27DB-BD31-4B8C-83A1-F6EECF244321}">
                <p14:modId xmlns:p14="http://schemas.microsoft.com/office/powerpoint/2010/main" val="280317073"/>
              </p:ext>
            </p:extLst>
          </p:nvPr>
        </p:nvGraphicFramePr>
        <p:xfrm>
          <a:off x="23098" y="585535"/>
          <a:ext cx="9013398" cy="3554777"/>
        </p:xfrm>
        <a:graphic>
          <a:graphicData uri="http://schemas.openxmlformats.org/drawingml/2006/table">
            <a:tbl>
              <a:tblPr firstRow="1" bandRow="1">
                <a:tableStyleId>{5C22544A-7EE6-4342-B048-85BDC9FD1C3A}</a:tableStyleId>
              </a:tblPr>
              <a:tblGrid>
                <a:gridCol w="4436903">
                  <a:extLst>
                    <a:ext uri="{9D8B030D-6E8A-4147-A177-3AD203B41FA5}">
                      <a16:colId xmlns:a16="http://schemas.microsoft.com/office/drawing/2014/main" val="20000"/>
                    </a:ext>
                  </a:extLst>
                </a:gridCol>
                <a:gridCol w="4576495">
                  <a:extLst>
                    <a:ext uri="{9D8B030D-6E8A-4147-A177-3AD203B41FA5}">
                      <a16:colId xmlns:a16="http://schemas.microsoft.com/office/drawing/2014/main" val="20001"/>
                    </a:ext>
                  </a:extLst>
                </a:gridCol>
              </a:tblGrid>
              <a:tr h="467287">
                <a:tc gridSpan="2">
                  <a:txBody>
                    <a:bodyPr/>
                    <a:lstStyle/>
                    <a:p>
                      <a:pPr algn="ctr"/>
                      <a:r>
                        <a:rPr lang="en-GB" dirty="0" smtClean="0"/>
                        <a:t>Sticky</a:t>
                      </a:r>
                      <a:r>
                        <a:rPr lang="en-GB" baseline="0" dirty="0" smtClean="0"/>
                        <a:t> knowledge</a:t>
                      </a:r>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771010">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latin typeface="Comic Sans MS" pitchFamily="66" charset="0"/>
                          <a:ea typeface="+mn-ea"/>
                          <a:cs typeface="+mn-cs"/>
                        </a:rPr>
                        <a:t>The Mayans</a:t>
                      </a:r>
                      <a:r>
                        <a:rPr lang="en-GB" sz="1400" kern="1200" baseline="0" dirty="0" smtClean="0">
                          <a:solidFill>
                            <a:schemeClr val="tx1"/>
                          </a:solidFill>
                          <a:latin typeface="Comic Sans MS" pitchFamily="66" charset="0"/>
                          <a:ea typeface="+mn-ea"/>
                          <a:cs typeface="+mn-cs"/>
                        </a:rPr>
                        <a:t> were expert mathematicians and astronomers. They used this expertise to make calendars. </a:t>
                      </a:r>
                      <a:endParaRPr lang="en-GB" sz="1400" kern="1200" dirty="0" smtClean="0">
                        <a:solidFill>
                          <a:schemeClr val="tx1"/>
                        </a:solidFill>
                        <a:latin typeface="Comic Sans MS" pitchFamily="66" charset="0"/>
                        <a:ea typeface="+mn-ea"/>
                        <a:cs typeface="+mn-cs"/>
                      </a:endParaRPr>
                    </a:p>
                  </a:txBody>
                  <a:tcPr/>
                </a:tc>
                <a:tc>
                  <a:txBody>
                    <a:bodyPr/>
                    <a:lstStyle/>
                    <a:p>
                      <a:pPr marL="0" algn="l" defTabSz="914400" rtl="0" eaLnBrk="1" latinLnBrk="0" hangingPunct="1"/>
                      <a:r>
                        <a:rPr lang="en-GB" sz="1400" kern="1200" dirty="0" smtClean="0">
                          <a:solidFill>
                            <a:schemeClr val="tx1"/>
                          </a:solidFill>
                          <a:latin typeface="Comic Sans MS" pitchFamily="66" charset="0"/>
                          <a:ea typeface="+mn-ea"/>
                          <a:cs typeface="+mn-cs"/>
                        </a:rPr>
                        <a:t>At the top of Mayan society</a:t>
                      </a:r>
                      <a:r>
                        <a:rPr lang="en-GB" sz="1400" kern="1200" baseline="0" dirty="0" smtClean="0">
                          <a:solidFill>
                            <a:schemeClr val="tx1"/>
                          </a:solidFill>
                          <a:latin typeface="Comic Sans MS" pitchFamily="66" charset="0"/>
                          <a:ea typeface="+mn-ea"/>
                          <a:cs typeface="+mn-cs"/>
                        </a:rPr>
                        <a:t> was the King and Royal family who were believed to be closely linked to the Gods. An educated elite of scribes, priests and nobles formed the ruling class. They occupied the finest buildings in the city. </a:t>
                      </a:r>
                      <a:endParaRPr lang="en-GB" sz="1400" kern="1200" dirty="0">
                        <a:solidFill>
                          <a:schemeClr val="tx1"/>
                        </a:solidFill>
                        <a:latin typeface="Comic Sans MS" pitchFamily="66" charset="0"/>
                        <a:ea typeface="+mn-ea"/>
                        <a:cs typeface="+mn-cs"/>
                      </a:endParaRPr>
                    </a:p>
                  </a:txBody>
                  <a:tcPr/>
                </a:tc>
                <a:extLst>
                  <a:ext uri="{0D108BD9-81ED-4DB2-BD59-A6C34878D82A}">
                    <a16:rowId xmlns:a16="http://schemas.microsoft.com/office/drawing/2014/main" val="10001"/>
                  </a:ext>
                </a:extLst>
              </a:tr>
              <a:tr h="771010">
                <a:tc>
                  <a:txBody>
                    <a:bodyPr/>
                    <a:lstStyle/>
                    <a:p>
                      <a:r>
                        <a:rPr lang="en-GB" sz="1400" kern="1200" dirty="0" smtClean="0">
                          <a:solidFill>
                            <a:schemeClr val="tx1"/>
                          </a:solidFill>
                          <a:latin typeface="Comic Sans MS" pitchFamily="66" charset="0"/>
                          <a:ea typeface="+mn-ea"/>
                          <a:cs typeface="+mn-cs"/>
                        </a:rPr>
                        <a:t>Although the Mayans had</a:t>
                      </a:r>
                      <a:r>
                        <a:rPr lang="en-GB" sz="1400" kern="1200" baseline="0" dirty="0" smtClean="0">
                          <a:solidFill>
                            <a:schemeClr val="tx1"/>
                          </a:solidFill>
                          <a:latin typeface="Comic Sans MS" pitchFamily="66" charset="0"/>
                          <a:ea typeface="+mn-ea"/>
                          <a:cs typeface="+mn-cs"/>
                        </a:rPr>
                        <a:t> metal working skills, metal ores scarce. Mayans used stone tools to carve limestone that they used for their buildings. </a:t>
                      </a:r>
                      <a:endParaRPr lang="en-GB" sz="1400" kern="1200" dirty="0">
                        <a:solidFill>
                          <a:schemeClr val="tx1"/>
                        </a:solidFill>
                        <a:latin typeface="Comic Sans MS" pitchFamily="66" charset="0"/>
                        <a:ea typeface="+mn-ea"/>
                        <a:cs typeface="+mn-cs"/>
                      </a:endParaRPr>
                    </a:p>
                  </a:txBody>
                  <a:tcPr/>
                </a:tc>
                <a:tc>
                  <a:txBody>
                    <a:bodyPr/>
                    <a:lstStyle/>
                    <a:p>
                      <a:pPr marL="0" algn="l" defTabSz="914400" rtl="0" eaLnBrk="1" latinLnBrk="0" hangingPunct="1"/>
                      <a:r>
                        <a:rPr lang="en-GB" sz="1400" kern="1200" dirty="0" smtClean="0">
                          <a:solidFill>
                            <a:schemeClr val="tx1"/>
                          </a:solidFill>
                          <a:latin typeface="Comic Sans MS" pitchFamily="66" charset="0"/>
                          <a:ea typeface="+mn-ea"/>
                          <a:cs typeface="+mn-cs"/>
                        </a:rPr>
                        <a:t>Mayan society was formed of a number of city states each with their own ruler. </a:t>
                      </a:r>
                      <a:endParaRPr lang="en-GB" sz="1400" kern="1200" dirty="0">
                        <a:solidFill>
                          <a:schemeClr val="tx1"/>
                        </a:solidFill>
                        <a:latin typeface="Comic Sans MS" pitchFamily="66" charset="0"/>
                        <a:ea typeface="+mn-ea"/>
                        <a:cs typeface="+mn-cs"/>
                      </a:endParaRPr>
                    </a:p>
                  </a:txBody>
                  <a:tcPr/>
                </a:tc>
                <a:extLst>
                  <a:ext uri="{0D108BD9-81ED-4DB2-BD59-A6C34878D82A}">
                    <a16:rowId xmlns:a16="http://schemas.microsoft.com/office/drawing/2014/main" val="10002"/>
                  </a:ext>
                </a:extLst>
              </a:tr>
              <a:tr h="771010">
                <a:tc>
                  <a:txBody>
                    <a:bodyPr/>
                    <a:lstStyle/>
                    <a:p>
                      <a:r>
                        <a:rPr lang="en-GB" sz="1400" dirty="0" smtClean="0">
                          <a:solidFill>
                            <a:schemeClr val="tx1"/>
                          </a:solidFill>
                          <a:latin typeface="Comic Sans MS" pitchFamily="66" charset="0"/>
                        </a:rPr>
                        <a:t>Mayan</a:t>
                      </a:r>
                      <a:r>
                        <a:rPr lang="en-GB" sz="1400" baseline="0" dirty="0" smtClean="0">
                          <a:solidFill>
                            <a:schemeClr val="tx1"/>
                          </a:solidFill>
                          <a:latin typeface="Comic Sans MS" pitchFamily="66" charset="0"/>
                        </a:rPr>
                        <a:t> religion was extremely bloodthirsty, demanding human sacrifices and blood letting rituals. They believed in afterlife as well as those killed in war/ women in childbirth went to the place in the ‘misty sky’  </a:t>
                      </a:r>
                      <a:endParaRPr lang="en-GB" sz="1400" dirty="0">
                        <a:solidFill>
                          <a:schemeClr val="tx1"/>
                        </a:solidFill>
                        <a:latin typeface="Comic Sans MS"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baseline="0" dirty="0" smtClean="0">
                          <a:solidFill>
                            <a:schemeClr val="tx1"/>
                          </a:solidFill>
                          <a:latin typeface="Comic Sans MS" pitchFamily="66" charset="0"/>
                          <a:ea typeface="+mn-ea"/>
                          <a:cs typeface="+mn-cs"/>
                        </a:rPr>
                        <a:t>To understand how the Mayans  were a very advanced society and the impact they had – Mayan culture was well established by 1000 BCE and it lasted until 1697.</a:t>
                      </a:r>
                      <a:endParaRPr lang="en-GB" sz="1400" kern="1200" dirty="0" smtClean="0">
                        <a:solidFill>
                          <a:schemeClr val="tx1"/>
                        </a:solidFill>
                        <a:latin typeface="Comic Sans MS" pitchFamily="66" charset="0"/>
                        <a:ea typeface="+mn-ea"/>
                        <a:cs typeface="+mn-cs"/>
                      </a:endParaRPr>
                    </a:p>
                    <a:p>
                      <a:pPr marL="0" algn="l" defTabSz="914400" rtl="0" eaLnBrk="1" latinLnBrk="0" hangingPunct="1"/>
                      <a:endParaRPr lang="en-GB" sz="1400" kern="1200" dirty="0">
                        <a:solidFill>
                          <a:schemeClr val="tx1"/>
                        </a:solidFill>
                        <a:latin typeface="Comic Sans MS" pitchFamily="66" charset="0"/>
                        <a:ea typeface="+mn-ea"/>
                        <a:cs typeface="+mn-cs"/>
                      </a:endParaRPr>
                    </a:p>
                  </a:txBody>
                  <a:tcPr/>
                </a:tc>
                <a:extLst>
                  <a:ext uri="{0D108BD9-81ED-4DB2-BD59-A6C34878D82A}">
                    <a16:rowId xmlns:a16="http://schemas.microsoft.com/office/drawing/2014/main" val="10003"/>
                  </a:ext>
                </a:extLst>
              </a:tr>
            </a:tbl>
          </a:graphicData>
        </a:graphic>
      </p:graphicFrame>
      <p:sp>
        <p:nvSpPr>
          <p:cNvPr id="11" name="TextBox 10"/>
          <p:cNvSpPr txBox="1"/>
          <p:nvPr/>
        </p:nvSpPr>
        <p:spPr>
          <a:xfrm>
            <a:off x="0" y="4101172"/>
            <a:ext cx="4559222" cy="3170099"/>
          </a:xfrm>
          <a:prstGeom prst="rect">
            <a:avLst/>
          </a:prstGeom>
          <a:noFill/>
        </p:spPr>
        <p:txBody>
          <a:bodyPr wrap="square" rtlCol="0">
            <a:spAutoFit/>
          </a:bodyPr>
          <a:lstStyle/>
          <a:p>
            <a:endParaRPr lang="en-GB" b="1" u="sng" dirty="0" smtClean="0">
              <a:latin typeface="+mj-lt"/>
            </a:endParaRPr>
          </a:p>
          <a:p>
            <a:r>
              <a:rPr lang="en-GB" sz="1600" b="1" u="sng" dirty="0" smtClean="0">
                <a:latin typeface="Comic Sans MS" pitchFamily="66" charset="0"/>
              </a:rPr>
              <a:t>Key Questions</a:t>
            </a:r>
          </a:p>
          <a:p>
            <a:endParaRPr lang="en-GB" sz="1600" b="1" u="sng" dirty="0" smtClean="0">
              <a:latin typeface="Comic Sans MS" pitchFamily="66" charset="0"/>
            </a:endParaRPr>
          </a:p>
          <a:p>
            <a:r>
              <a:rPr lang="en-GB" sz="1600" dirty="0" smtClean="0">
                <a:latin typeface="Comic Sans MS" pitchFamily="66" charset="0"/>
              </a:rPr>
              <a:t>Explain some key features of Mayan society (religion, ruling, inventions). </a:t>
            </a:r>
            <a:endParaRPr lang="en-GB" sz="1600" dirty="0">
              <a:latin typeface="Comic Sans MS" pitchFamily="66" charset="0"/>
            </a:endParaRPr>
          </a:p>
          <a:p>
            <a:r>
              <a:rPr lang="en-GB" sz="1600" dirty="0" smtClean="0">
                <a:latin typeface="Comic Sans MS" pitchFamily="66" charset="0"/>
              </a:rPr>
              <a:t>How does Mayan Civilization compare to other civilisations at the same period of time?</a:t>
            </a:r>
          </a:p>
          <a:p>
            <a:r>
              <a:rPr lang="en-GB" sz="1600" dirty="0" smtClean="0">
                <a:latin typeface="Comic Sans MS" pitchFamily="66" charset="0"/>
              </a:rPr>
              <a:t>What impact did the Mayans have? What was their legacy?</a:t>
            </a:r>
          </a:p>
          <a:p>
            <a:endParaRPr lang="en-GB" b="1" u="sng" dirty="0" smtClean="0">
              <a:latin typeface="+mj-lt"/>
            </a:endParaRPr>
          </a:p>
          <a:p>
            <a:endParaRPr lang="en-GB" b="1" dirty="0"/>
          </a:p>
          <a:p>
            <a:endParaRPr lang="en-GB" b="1" u="sng" dirty="0" smtClean="0"/>
          </a:p>
        </p:txBody>
      </p:sp>
      <p:sp>
        <p:nvSpPr>
          <p:cNvPr id="2" name="TextBox 1"/>
          <p:cNvSpPr txBox="1"/>
          <p:nvPr/>
        </p:nvSpPr>
        <p:spPr>
          <a:xfrm>
            <a:off x="4932040" y="4349932"/>
            <a:ext cx="2516503" cy="2308324"/>
          </a:xfrm>
          <a:prstGeom prst="rect">
            <a:avLst/>
          </a:prstGeom>
          <a:noFill/>
        </p:spPr>
        <p:txBody>
          <a:bodyPr wrap="square" rtlCol="0">
            <a:spAutoFit/>
          </a:bodyPr>
          <a:lstStyle/>
          <a:p>
            <a:r>
              <a:rPr lang="en-GB" sz="1600" b="1" u="sng" dirty="0" smtClean="0">
                <a:latin typeface="Comic Sans MS" pitchFamily="66" charset="0"/>
              </a:rPr>
              <a:t>Key words</a:t>
            </a:r>
          </a:p>
          <a:p>
            <a:r>
              <a:rPr lang="en-GB" sz="1600" dirty="0">
                <a:latin typeface="Comic Sans MS" pitchFamily="66" charset="0"/>
              </a:rPr>
              <a:t>Glyphs</a:t>
            </a:r>
            <a:r>
              <a:rPr lang="en-GB" sz="1600" dirty="0" smtClean="0">
                <a:latin typeface="Comic Sans MS" pitchFamily="66" charset="0"/>
              </a:rPr>
              <a:t>, codices, </a:t>
            </a:r>
            <a:r>
              <a:rPr lang="en-GB" sz="1600" dirty="0" err="1">
                <a:latin typeface="Comic Sans MS" pitchFamily="66" charset="0"/>
              </a:rPr>
              <a:t>Chichen</a:t>
            </a:r>
            <a:r>
              <a:rPr lang="en-GB" sz="1600" dirty="0">
                <a:latin typeface="Comic Sans MS" pitchFamily="66" charset="0"/>
              </a:rPr>
              <a:t> Itza, </a:t>
            </a:r>
            <a:r>
              <a:rPr lang="en-GB" sz="1600" dirty="0" err="1">
                <a:latin typeface="Comic Sans MS" pitchFamily="66" charset="0"/>
              </a:rPr>
              <a:t>Cacoa</a:t>
            </a:r>
            <a:r>
              <a:rPr lang="en-GB" sz="1600" dirty="0">
                <a:latin typeface="Comic Sans MS" pitchFamily="66" charset="0"/>
              </a:rPr>
              <a:t>, </a:t>
            </a:r>
            <a:r>
              <a:rPr lang="en-GB" sz="1600" dirty="0" err="1" smtClean="0">
                <a:latin typeface="Comic Sans MS" pitchFamily="66" charset="0"/>
              </a:rPr>
              <a:t>Ahau</a:t>
            </a:r>
            <a:r>
              <a:rPr lang="en-GB" sz="1600" dirty="0" smtClean="0">
                <a:latin typeface="Comic Sans MS" pitchFamily="66" charset="0"/>
              </a:rPr>
              <a:t>/</a:t>
            </a:r>
            <a:r>
              <a:rPr lang="en-GB" sz="1600" dirty="0" err="1" smtClean="0">
                <a:latin typeface="Comic Sans MS" pitchFamily="66" charset="0"/>
              </a:rPr>
              <a:t>Ahaw</a:t>
            </a:r>
            <a:r>
              <a:rPr lang="en-GB" sz="1600" dirty="0">
                <a:latin typeface="Comic Sans MS" pitchFamily="66" charset="0"/>
              </a:rPr>
              <a:t>, </a:t>
            </a:r>
            <a:r>
              <a:rPr lang="en-GB" sz="1600" dirty="0" err="1">
                <a:latin typeface="Comic Sans MS" pitchFamily="66" charset="0"/>
              </a:rPr>
              <a:t>Batab</a:t>
            </a:r>
            <a:r>
              <a:rPr lang="en-GB" sz="1600" dirty="0">
                <a:latin typeface="Comic Sans MS" pitchFamily="66" charset="0"/>
              </a:rPr>
              <a:t>, </a:t>
            </a:r>
            <a:r>
              <a:rPr lang="en-GB" sz="1600" dirty="0" err="1">
                <a:latin typeface="Comic Sans MS" pitchFamily="66" charset="0"/>
              </a:rPr>
              <a:t>Itzamna</a:t>
            </a:r>
            <a:r>
              <a:rPr lang="en-GB" sz="1600" dirty="0" smtClean="0">
                <a:latin typeface="Comic Sans MS" pitchFamily="66" charset="0"/>
              </a:rPr>
              <a:t>,, </a:t>
            </a:r>
            <a:r>
              <a:rPr lang="en-GB" sz="1600" dirty="0" err="1" smtClean="0">
                <a:latin typeface="Comic Sans MS" pitchFamily="66" charset="0"/>
              </a:rPr>
              <a:t>Kukulcan</a:t>
            </a:r>
            <a:r>
              <a:rPr lang="en-GB" sz="1600" dirty="0" smtClean="0">
                <a:latin typeface="Comic Sans MS" pitchFamily="66" charset="0"/>
              </a:rPr>
              <a:t>, calendars, </a:t>
            </a:r>
            <a:r>
              <a:rPr lang="en-GB" sz="1600" dirty="0">
                <a:latin typeface="Comic Sans MS" pitchFamily="66" charset="0"/>
              </a:rPr>
              <a:t>metal working </a:t>
            </a:r>
            <a:r>
              <a:rPr lang="en-GB" sz="1600" dirty="0" smtClean="0">
                <a:latin typeface="Comic Sans MS" pitchFamily="66" charset="0"/>
              </a:rPr>
              <a:t>skills, </a:t>
            </a:r>
            <a:r>
              <a:rPr lang="en-GB" sz="1600" dirty="0">
                <a:latin typeface="Comic Sans MS" pitchFamily="66" charset="0"/>
              </a:rPr>
              <a:t>religion, Royal family, scribes, city </a:t>
            </a:r>
            <a:r>
              <a:rPr lang="en-GB" sz="1600" dirty="0" smtClean="0">
                <a:latin typeface="Comic Sans MS" pitchFamily="66" charset="0"/>
              </a:rPr>
              <a:t>states, timeline</a:t>
            </a:r>
            <a:endParaRPr lang="en-GB" sz="1600" b="1" u="sng" dirty="0" smtClean="0">
              <a:latin typeface="Comic Sans MS" pitchFamily="66" charset="0"/>
            </a:endParaRPr>
          </a:p>
        </p:txBody>
      </p:sp>
      <p:sp>
        <p:nvSpPr>
          <p:cNvPr id="3" name="AutoShape 2" descr="Image result for clipart roma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clipart roman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2" descr="Image result for mayans clipar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101172"/>
            <a:ext cx="1282248" cy="2533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55575" y="6634440"/>
            <a:ext cx="3840361" cy="261610"/>
          </a:xfrm>
          <a:prstGeom prst="rect">
            <a:avLst/>
          </a:prstGeom>
          <a:noFill/>
        </p:spPr>
        <p:txBody>
          <a:bodyPr wrap="square" rtlCol="0">
            <a:spAutoFit/>
          </a:bodyPr>
          <a:lstStyle/>
          <a:p>
            <a:r>
              <a:rPr lang="en-GB" sz="1100" dirty="0" smtClean="0">
                <a:solidFill>
                  <a:srgbClr val="FF0000"/>
                </a:solidFill>
              </a:rPr>
              <a:t>Diversity – history of ancient civilisation in Mexico </a:t>
            </a:r>
            <a:endParaRPr lang="en-GB" sz="1100" dirty="0">
              <a:solidFill>
                <a:srgbClr val="FF0000"/>
              </a:solidFill>
            </a:endParaRPr>
          </a:p>
        </p:txBody>
      </p:sp>
    </p:spTree>
    <p:extLst>
      <p:ext uri="{BB962C8B-B14F-4D97-AF65-F5344CB8AC3E}">
        <p14:creationId xmlns:p14="http://schemas.microsoft.com/office/powerpoint/2010/main" val="1164636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97013" y="0"/>
            <a:ext cx="6124432" cy="954107"/>
          </a:xfrm>
          <a:prstGeom prst="rect">
            <a:avLst/>
          </a:prstGeom>
          <a:noFill/>
        </p:spPr>
        <p:txBody>
          <a:bodyPr wrap="none" rtlCol="0">
            <a:spAutoFit/>
          </a:bodyPr>
          <a:lstStyle/>
          <a:p>
            <a:pPr algn="ctr"/>
            <a:r>
              <a:rPr lang="en-GB" sz="2800" b="1" dirty="0" smtClean="0"/>
              <a:t>The Vikings Struggle for the Kingdom of </a:t>
            </a:r>
          </a:p>
          <a:p>
            <a:pPr algn="ctr"/>
            <a:r>
              <a:rPr lang="en-GB" sz="2800" b="1" dirty="0" smtClean="0"/>
              <a:t>England  Knowledge Mat</a:t>
            </a:r>
            <a:endParaRPr lang="en-GB" sz="2800" b="1" dirty="0"/>
          </a:p>
        </p:txBody>
      </p:sp>
      <p:graphicFrame>
        <p:nvGraphicFramePr>
          <p:cNvPr id="6" name="Table 5"/>
          <p:cNvGraphicFramePr>
            <a:graphicFrameLocks noGrp="1"/>
          </p:cNvGraphicFramePr>
          <p:nvPr>
            <p:extLst>
              <p:ext uri="{D42A27DB-BD31-4B8C-83A1-F6EECF244321}">
                <p14:modId xmlns:p14="http://schemas.microsoft.com/office/powerpoint/2010/main" val="237234209"/>
              </p:ext>
            </p:extLst>
          </p:nvPr>
        </p:nvGraphicFramePr>
        <p:xfrm>
          <a:off x="-25384" y="954107"/>
          <a:ext cx="9013398" cy="3341417"/>
        </p:xfrm>
        <a:graphic>
          <a:graphicData uri="http://schemas.openxmlformats.org/drawingml/2006/table">
            <a:tbl>
              <a:tblPr firstRow="1" bandRow="1">
                <a:tableStyleId>{5C22544A-7EE6-4342-B048-85BDC9FD1C3A}</a:tableStyleId>
              </a:tblPr>
              <a:tblGrid>
                <a:gridCol w="4436903">
                  <a:extLst>
                    <a:ext uri="{9D8B030D-6E8A-4147-A177-3AD203B41FA5}">
                      <a16:colId xmlns:a16="http://schemas.microsoft.com/office/drawing/2014/main" val="20000"/>
                    </a:ext>
                  </a:extLst>
                </a:gridCol>
                <a:gridCol w="4576495">
                  <a:extLst>
                    <a:ext uri="{9D8B030D-6E8A-4147-A177-3AD203B41FA5}">
                      <a16:colId xmlns:a16="http://schemas.microsoft.com/office/drawing/2014/main" val="20001"/>
                    </a:ext>
                  </a:extLst>
                </a:gridCol>
              </a:tblGrid>
              <a:tr h="467287">
                <a:tc gridSpan="2">
                  <a:txBody>
                    <a:bodyPr/>
                    <a:lstStyle/>
                    <a:p>
                      <a:pPr algn="ctr"/>
                      <a:r>
                        <a:rPr lang="en-GB" dirty="0" smtClean="0"/>
                        <a:t>Sticky</a:t>
                      </a:r>
                      <a:r>
                        <a:rPr lang="en-GB" baseline="0" dirty="0" smtClean="0"/>
                        <a:t> knowledge</a:t>
                      </a:r>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771010">
                <a:tc>
                  <a:txBody>
                    <a:bodyPr/>
                    <a:lstStyle/>
                    <a:p>
                      <a:r>
                        <a:rPr lang="en-GB" sz="1400" dirty="0" smtClean="0">
                          <a:latin typeface="Comic Sans MS" pitchFamily="66" charset="0"/>
                        </a:rPr>
                        <a:t>The Vikings originated</a:t>
                      </a:r>
                      <a:r>
                        <a:rPr lang="en-GB" sz="1400" baseline="0" dirty="0" smtClean="0">
                          <a:latin typeface="Comic Sans MS" pitchFamily="66" charset="0"/>
                        </a:rPr>
                        <a:t> from Scandinavia (Denmark, Norway and Sweden). </a:t>
                      </a:r>
                    </a:p>
                    <a:p>
                      <a:endParaRPr lang="en-GB" sz="1400" baseline="0" dirty="0" smtClean="0">
                        <a:latin typeface="Comic Sans MS" pitchFamily="66" charset="0"/>
                      </a:endParaRPr>
                    </a:p>
                    <a:p>
                      <a:endParaRPr lang="en-GB" sz="1400" baseline="0" dirty="0" smtClean="0">
                        <a:latin typeface="Comic Sans MS" pitchFamily="66" charset="0"/>
                      </a:endParaRPr>
                    </a:p>
                    <a:p>
                      <a:endParaRPr lang="en-GB" sz="1400" baseline="0" dirty="0" smtClean="0">
                        <a:latin typeface="Comic Sans MS" pitchFamily="66" charset="0"/>
                      </a:endParaRPr>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latin typeface="Comic Sans MS" pitchFamily="66" charset="0"/>
                          <a:ea typeface="+mn-ea"/>
                          <a:cs typeface="+mn-cs"/>
                        </a:rPr>
                        <a:t>The lands that the Vikings occupied were known as</a:t>
                      </a:r>
                      <a:r>
                        <a:rPr lang="en-GB" sz="1400" kern="1200" baseline="0" dirty="0" smtClean="0">
                          <a:solidFill>
                            <a:schemeClr val="dk1"/>
                          </a:solidFill>
                          <a:latin typeface="Comic Sans MS" pitchFamily="66" charset="0"/>
                          <a:ea typeface="+mn-ea"/>
                          <a:cs typeface="+mn-cs"/>
                        </a:rPr>
                        <a:t> </a:t>
                      </a:r>
                      <a:r>
                        <a:rPr lang="en-GB" sz="1400" kern="1200" baseline="0" dirty="0" err="1" smtClean="0">
                          <a:solidFill>
                            <a:schemeClr val="dk1"/>
                          </a:solidFill>
                          <a:latin typeface="Comic Sans MS" pitchFamily="66" charset="0"/>
                          <a:ea typeface="+mn-ea"/>
                          <a:cs typeface="+mn-cs"/>
                        </a:rPr>
                        <a:t>Danelaw</a:t>
                      </a:r>
                      <a:r>
                        <a:rPr lang="en-GB" sz="1400" kern="1200" baseline="0" dirty="0" smtClean="0">
                          <a:solidFill>
                            <a:schemeClr val="dk1"/>
                          </a:solidFill>
                          <a:latin typeface="Comic Sans MS" pitchFamily="66" charset="0"/>
                          <a:ea typeface="+mn-ea"/>
                          <a:cs typeface="+mn-cs"/>
                        </a:rPr>
                        <a:t>. The most important Viking British city was York or </a:t>
                      </a:r>
                      <a:r>
                        <a:rPr lang="en-GB" sz="1400" kern="1200" baseline="0" dirty="0" err="1" smtClean="0">
                          <a:solidFill>
                            <a:schemeClr val="dk1"/>
                          </a:solidFill>
                          <a:latin typeface="Comic Sans MS" pitchFamily="66" charset="0"/>
                          <a:ea typeface="+mn-ea"/>
                          <a:cs typeface="+mn-cs"/>
                        </a:rPr>
                        <a:t>Jorvik</a:t>
                      </a:r>
                      <a:r>
                        <a:rPr lang="en-GB" sz="1400" kern="1200" baseline="0" dirty="0" smtClean="0">
                          <a:solidFill>
                            <a:schemeClr val="dk1"/>
                          </a:solidFill>
                          <a:latin typeface="Comic Sans MS" pitchFamily="66" charset="0"/>
                          <a:ea typeface="+mn-ea"/>
                          <a:cs typeface="+mn-cs"/>
                        </a:rPr>
                        <a:t> (as it was known to the Vikings.)</a:t>
                      </a:r>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1"/>
                  </a:ext>
                </a:extLst>
              </a:tr>
              <a:tr h="771010">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latin typeface="Comic Sans MS" pitchFamily="66" charset="0"/>
                          <a:ea typeface="+mn-ea"/>
                          <a:cs typeface="+mn-cs"/>
                        </a:rPr>
                        <a:t>Viking warriors</a:t>
                      </a:r>
                      <a:r>
                        <a:rPr lang="en-GB" sz="1400" kern="1200" baseline="0" dirty="0" smtClean="0">
                          <a:solidFill>
                            <a:schemeClr val="dk1"/>
                          </a:solidFill>
                          <a:latin typeface="Comic Sans MS" pitchFamily="66" charset="0"/>
                          <a:ea typeface="+mn-ea"/>
                          <a:cs typeface="+mn-cs"/>
                        </a:rPr>
                        <a:t> were known to be vicious. However, n</a:t>
                      </a:r>
                      <a:r>
                        <a:rPr lang="en-GB" sz="1400" kern="1200" dirty="0" smtClean="0">
                          <a:solidFill>
                            <a:schemeClr val="dk1"/>
                          </a:solidFill>
                          <a:latin typeface="Comic Sans MS" pitchFamily="66" charset="0"/>
                          <a:ea typeface="+mn-ea"/>
                          <a:cs typeface="+mn-cs"/>
                        </a:rPr>
                        <a:t>ot all Vikings were warriors.</a:t>
                      </a:r>
                      <a:r>
                        <a:rPr lang="en-GB" sz="1400" kern="1200" baseline="0" dirty="0" smtClean="0">
                          <a:solidFill>
                            <a:schemeClr val="dk1"/>
                          </a:solidFill>
                          <a:latin typeface="Comic Sans MS" pitchFamily="66" charset="0"/>
                          <a:ea typeface="+mn-ea"/>
                          <a:cs typeface="+mn-cs"/>
                        </a:rPr>
                        <a:t> Many came in peace and become farmers. </a:t>
                      </a:r>
                      <a:endParaRPr lang="en-GB" sz="1400" kern="1200" dirty="0" smtClean="0">
                        <a:solidFill>
                          <a:schemeClr val="dk1"/>
                        </a:solidFill>
                        <a:latin typeface="Comic Sans MS" pitchFamily="66" charset="0"/>
                        <a:ea typeface="+mn-ea"/>
                        <a:cs typeface="+mn-cs"/>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dk1"/>
                        </a:solidFill>
                        <a:latin typeface="Comic Sans MS" pitchFamily="66" charset="0"/>
                        <a:ea typeface="+mn-ea"/>
                        <a:cs typeface="+mn-cs"/>
                      </a:endParaRPr>
                    </a:p>
                  </a:txBody>
                  <a:tcPr/>
                </a:tc>
                <a:tc>
                  <a:txBody>
                    <a:bodyPr/>
                    <a:lstStyle/>
                    <a:p>
                      <a:pPr marL="0" algn="l" defTabSz="914400" rtl="0" eaLnBrk="1" latinLnBrk="0" hangingPunct="1"/>
                      <a:r>
                        <a:rPr lang="en-GB" sz="1400" kern="1200" dirty="0" err="1" smtClean="0">
                          <a:solidFill>
                            <a:schemeClr val="dk1"/>
                          </a:solidFill>
                          <a:latin typeface="Comic Sans MS" pitchFamily="66" charset="0"/>
                          <a:ea typeface="+mn-ea"/>
                          <a:cs typeface="+mn-cs"/>
                        </a:rPr>
                        <a:t>Longships</a:t>
                      </a:r>
                      <a:r>
                        <a:rPr lang="en-GB" sz="1400" kern="1200" dirty="0" smtClean="0">
                          <a:solidFill>
                            <a:schemeClr val="dk1"/>
                          </a:solidFill>
                          <a:latin typeface="Comic Sans MS" pitchFamily="66" charset="0"/>
                          <a:ea typeface="+mn-ea"/>
                          <a:cs typeface="+mn-cs"/>
                        </a:rPr>
                        <a:t> were designed to sail</a:t>
                      </a:r>
                      <a:r>
                        <a:rPr lang="en-GB" sz="1400" kern="1200" baseline="0" dirty="0" smtClean="0">
                          <a:solidFill>
                            <a:schemeClr val="dk1"/>
                          </a:solidFill>
                          <a:latin typeface="Comic Sans MS" pitchFamily="66" charset="0"/>
                          <a:ea typeface="+mn-ea"/>
                          <a:cs typeface="+mn-cs"/>
                        </a:rPr>
                        <a:t> in both deep and shallow water so they could get close to shore and not be easily seen </a:t>
                      </a:r>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r h="771010">
                <a:tc>
                  <a:txBody>
                    <a:bodyPr/>
                    <a:lstStyle/>
                    <a:p>
                      <a:r>
                        <a:rPr lang="en-GB" sz="1400" kern="1200" dirty="0" smtClean="0">
                          <a:solidFill>
                            <a:schemeClr val="dk1"/>
                          </a:solidFill>
                          <a:latin typeface="Comic Sans MS" pitchFamily="66" charset="0"/>
                          <a:ea typeface="+mn-ea"/>
                          <a:cs typeface="+mn-cs"/>
                        </a:rPr>
                        <a:t>Vikings were pagan and often raided monasteries,</a:t>
                      </a:r>
                      <a:r>
                        <a:rPr lang="en-GB" sz="1400" kern="1200" baseline="0" dirty="0" smtClean="0">
                          <a:solidFill>
                            <a:schemeClr val="dk1"/>
                          </a:solidFill>
                          <a:latin typeface="Comic Sans MS" pitchFamily="66" charset="0"/>
                          <a:ea typeface="+mn-ea"/>
                          <a:cs typeface="+mn-cs"/>
                        </a:rPr>
                        <a:t> looting gold. </a:t>
                      </a:r>
                      <a:endParaRPr lang="en-GB" sz="1400"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r>
                        <a:rPr lang="en-GB" sz="1400" kern="1200" dirty="0" smtClean="0">
                          <a:solidFill>
                            <a:schemeClr val="dk1"/>
                          </a:solidFill>
                          <a:latin typeface="Comic Sans MS" pitchFamily="66" charset="0"/>
                          <a:ea typeface="+mn-ea"/>
                          <a:cs typeface="+mn-cs"/>
                        </a:rPr>
                        <a:t>Name significant leaders of the different areas -  Alfred the Great</a:t>
                      </a:r>
                      <a:r>
                        <a:rPr lang="en-GB" sz="1400" kern="1200" baseline="0" dirty="0" smtClean="0">
                          <a:solidFill>
                            <a:schemeClr val="dk1"/>
                          </a:solidFill>
                          <a:latin typeface="Comic Sans MS" pitchFamily="66" charset="0"/>
                          <a:ea typeface="+mn-ea"/>
                          <a:cs typeface="+mn-cs"/>
                        </a:rPr>
                        <a:t> </a:t>
                      </a:r>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3"/>
                  </a:ext>
                </a:extLst>
              </a:tr>
            </a:tbl>
          </a:graphicData>
        </a:graphic>
      </p:graphicFrame>
      <p:sp>
        <p:nvSpPr>
          <p:cNvPr id="11" name="TextBox 10"/>
          <p:cNvSpPr txBox="1"/>
          <p:nvPr/>
        </p:nvSpPr>
        <p:spPr>
          <a:xfrm>
            <a:off x="0" y="3738933"/>
            <a:ext cx="4840762" cy="3508653"/>
          </a:xfrm>
          <a:prstGeom prst="rect">
            <a:avLst/>
          </a:prstGeom>
          <a:noFill/>
        </p:spPr>
        <p:txBody>
          <a:bodyPr wrap="square" rtlCol="0">
            <a:spAutoFit/>
          </a:bodyPr>
          <a:lstStyle/>
          <a:p>
            <a:endParaRPr lang="en-GB" b="1" u="sng" dirty="0" smtClean="0">
              <a:latin typeface="+mj-lt"/>
            </a:endParaRPr>
          </a:p>
          <a:p>
            <a:endParaRPr lang="en-GB" sz="1400" b="1" u="sng" dirty="0" smtClean="0">
              <a:latin typeface="Comic Sans MS" pitchFamily="66" charset="0"/>
            </a:endParaRPr>
          </a:p>
          <a:p>
            <a:endParaRPr lang="en-GB" sz="1400" b="1" u="sng" dirty="0" smtClean="0">
              <a:latin typeface="Comic Sans MS" pitchFamily="66" charset="0"/>
            </a:endParaRPr>
          </a:p>
          <a:p>
            <a:r>
              <a:rPr lang="en-GB" sz="1400" b="1" u="sng" dirty="0" smtClean="0">
                <a:latin typeface="Comic Sans MS" pitchFamily="66" charset="0"/>
              </a:rPr>
              <a:t>Key Questions</a:t>
            </a:r>
          </a:p>
          <a:p>
            <a:endParaRPr lang="en-GB" sz="1400" b="1" u="sng" dirty="0" smtClean="0">
              <a:latin typeface="Comic Sans MS" pitchFamily="66" charset="0"/>
            </a:endParaRPr>
          </a:p>
          <a:p>
            <a:r>
              <a:rPr lang="en-GB" sz="1400" dirty="0" smtClean="0">
                <a:latin typeface="Comic Sans MS" pitchFamily="66" charset="0"/>
              </a:rPr>
              <a:t>Where did the Vikings originate? Locate this  on </a:t>
            </a:r>
            <a:r>
              <a:rPr lang="en-GB" sz="1400" dirty="0">
                <a:latin typeface="Comic Sans MS" pitchFamily="66" charset="0"/>
              </a:rPr>
              <a:t> </a:t>
            </a:r>
            <a:r>
              <a:rPr lang="en-GB" sz="1400" dirty="0" smtClean="0">
                <a:latin typeface="Comic Sans MS" pitchFamily="66" charset="0"/>
              </a:rPr>
              <a:t>map.</a:t>
            </a:r>
          </a:p>
          <a:p>
            <a:endParaRPr lang="en-GB" sz="1400" dirty="0" smtClean="0">
              <a:latin typeface="Comic Sans MS" pitchFamily="66" charset="0"/>
            </a:endParaRPr>
          </a:p>
          <a:p>
            <a:r>
              <a:rPr lang="en-GB" sz="1400" dirty="0" smtClean="0">
                <a:latin typeface="Comic Sans MS" pitchFamily="66" charset="0"/>
              </a:rPr>
              <a:t>Why did the Vikings often win battles with the Anglo Saxons?</a:t>
            </a:r>
          </a:p>
          <a:p>
            <a:endParaRPr lang="en-GB" sz="1400" dirty="0">
              <a:latin typeface="Comic Sans MS" pitchFamily="66" charset="0"/>
            </a:endParaRPr>
          </a:p>
          <a:p>
            <a:r>
              <a:rPr lang="en-GB" sz="1400" dirty="0" smtClean="0">
                <a:latin typeface="Comic Sans MS" pitchFamily="66" charset="0"/>
              </a:rPr>
              <a:t>Did Alfred the great deserve his title?</a:t>
            </a:r>
          </a:p>
          <a:p>
            <a:endParaRPr lang="en-GB" sz="1400" dirty="0">
              <a:latin typeface="Comic Sans MS" pitchFamily="66" charset="0"/>
            </a:endParaRPr>
          </a:p>
          <a:p>
            <a:r>
              <a:rPr lang="en-GB" sz="1400" dirty="0" smtClean="0">
                <a:latin typeface="Comic Sans MS" pitchFamily="66" charset="0"/>
              </a:rPr>
              <a:t>What impact did the Vikings have on England?</a:t>
            </a:r>
          </a:p>
          <a:p>
            <a:endParaRPr lang="en-GB" b="1" dirty="0"/>
          </a:p>
          <a:p>
            <a:endParaRPr lang="en-GB" b="1" u="sng" dirty="0" smtClean="0"/>
          </a:p>
        </p:txBody>
      </p:sp>
      <p:sp>
        <p:nvSpPr>
          <p:cNvPr id="2" name="TextBox 1"/>
          <p:cNvSpPr txBox="1"/>
          <p:nvPr/>
        </p:nvSpPr>
        <p:spPr>
          <a:xfrm>
            <a:off x="5220072" y="4585319"/>
            <a:ext cx="2100230" cy="1815882"/>
          </a:xfrm>
          <a:prstGeom prst="rect">
            <a:avLst/>
          </a:prstGeom>
          <a:noFill/>
        </p:spPr>
        <p:txBody>
          <a:bodyPr wrap="square" rtlCol="0">
            <a:spAutoFit/>
          </a:bodyPr>
          <a:lstStyle/>
          <a:p>
            <a:r>
              <a:rPr lang="en-GB" sz="1400" b="1" u="sng" dirty="0" smtClean="0">
                <a:latin typeface="Comic Sans MS" pitchFamily="66" charset="0"/>
              </a:rPr>
              <a:t>Key words</a:t>
            </a:r>
          </a:p>
          <a:p>
            <a:r>
              <a:rPr lang="en-GB" sz="1400" dirty="0" smtClean="0">
                <a:latin typeface="Comic Sans MS" pitchFamily="66" charset="0"/>
              </a:rPr>
              <a:t>Raids</a:t>
            </a:r>
            <a:r>
              <a:rPr lang="en-GB" sz="1400" dirty="0">
                <a:latin typeface="Comic Sans MS" pitchFamily="66" charset="0"/>
              </a:rPr>
              <a:t>, longhouse,  </a:t>
            </a:r>
            <a:r>
              <a:rPr lang="en-GB" sz="1400" dirty="0" err="1">
                <a:latin typeface="Comic Sans MS" pitchFamily="66" charset="0"/>
              </a:rPr>
              <a:t>Danelaw</a:t>
            </a:r>
            <a:r>
              <a:rPr lang="en-GB" sz="1400" dirty="0">
                <a:latin typeface="Comic Sans MS" pitchFamily="66" charset="0"/>
              </a:rPr>
              <a:t>, Norse, </a:t>
            </a:r>
            <a:r>
              <a:rPr lang="en-GB" sz="1400" dirty="0" err="1">
                <a:latin typeface="Comic Sans MS" pitchFamily="66" charset="0"/>
              </a:rPr>
              <a:t>longship</a:t>
            </a:r>
            <a:r>
              <a:rPr lang="en-GB" sz="1400" dirty="0">
                <a:latin typeface="Comic Sans MS" pitchFamily="66" charset="0"/>
              </a:rPr>
              <a:t>, monasteries, </a:t>
            </a:r>
            <a:r>
              <a:rPr lang="en-GB" sz="1400" dirty="0" err="1">
                <a:latin typeface="Comic Sans MS" pitchFamily="66" charset="0"/>
              </a:rPr>
              <a:t>Jorvik</a:t>
            </a:r>
            <a:r>
              <a:rPr lang="en-GB" sz="1400" dirty="0">
                <a:latin typeface="Comic Sans MS" pitchFamily="66" charset="0"/>
              </a:rPr>
              <a:t>, Scandinavia, Odin, berserkers, vicious, </a:t>
            </a:r>
            <a:r>
              <a:rPr lang="en-GB" sz="1400" dirty="0" smtClean="0">
                <a:latin typeface="Comic Sans MS" pitchFamily="66" charset="0"/>
              </a:rPr>
              <a:t>misconception, Alfred the Great </a:t>
            </a:r>
            <a:endParaRPr lang="en-GB" sz="1400" dirty="0">
              <a:latin typeface="Comic Sans MS" pitchFamily="66" charset="0"/>
            </a:endParaRPr>
          </a:p>
        </p:txBody>
      </p:sp>
      <p:sp>
        <p:nvSpPr>
          <p:cNvPr id="3" name="AutoShape 2" descr="Image result for clipart roma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clipart roman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2" descr="Image result for viking clipar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4581129"/>
            <a:ext cx="1907704" cy="1998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6937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357</TotalTime>
  <Words>460</Words>
  <Application>Microsoft Office PowerPoint</Application>
  <PresentationFormat>On-screen Show (4:3)</PresentationFormat>
  <Paragraphs>42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M Prank</dc:creator>
  <cp:lastModifiedBy>Mrs N Murray</cp:lastModifiedBy>
  <cp:revision>14</cp:revision>
  <dcterms:created xsi:type="dcterms:W3CDTF">2019-06-25T07:50:54Z</dcterms:created>
  <dcterms:modified xsi:type="dcterms:W3CDTF">2021-04-26T09:54:38Z</dcterms:modified>
</cp:coreProperties>
</file>