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1" r:id="rId6"/>
    <p:sldId id="259" r:id="rId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FF"/>
    <a:srgbClr val="99FF33"/>
    <a:srgbClr val="3366FF"/>
    <a:srgbClr val="009999"/>
    <a:srgbClr val="CCFF33"/>
    <a:srgbClr val="FFCC00"/>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p:cViewPr varScale="1">
        <p:scale>
          <a:sx n="91" d="100"/>
          <a:sy n="91" d="100"/>
        </p:scale>
        <p:origin x="130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704D5DF-0E33-4EFA-BCD2-2CFF8E08878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7097103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704D5DF-0E33-4EFA-BCD2-2CFF8E08878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42006711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04D5DF-0E33-4EFA-BCD2-2CFF8E08878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2423230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704D5DF-0E33-4EFA-BCD2-2CFF8E088784}"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437952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704D5DF-0E33-4EFA-BCD2-2CFF8E088784}" type="datetimeFigureOut">
              <a:rPr lang="en-GB" smtClean="0"/>
              <a:t>26/04/2021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3896715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704D5DF-0E33-4EFA-BCD2-2CFF8E088784}" type="datetimeFigureOut">
              <a:rPr lang="en-GB" smtClean="0"/>
              <a:t>26/04/2021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1166468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04D5DF-0E33-4EFA-BCD2-2CFF8E088784}" type="datetimeFigureOut">
              <a:rPr lang="en-GB" smtClean="0"/>
              <a:t>26/04/2021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25619480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04D5DF-0E33-4EFA-BCD2-2CFF8E088784}"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1479986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04D5DF-0E33-4EFA-BCD2-2CFF8E088784}"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40489752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704D5DF-0E33-4EFA-BCD2-2CFF8E08878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2758909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704D5DF-0E33-4EFA-BCD2-2CFF8E08878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7C780FD-FD57-4F14-93CB-06E4033D60C9}" type="slidenum">
              <a:rPr lang="en-GB" smtClean="0"/>
              <a:t>‹#›</a:t>
            </a:fld>
            <a:endParaRPr lang="en-GB"/>
          </a:p>
        </p:txBody>
      </p:sp>
    </p:spTree>
    <p:extLst>
      <p:ext uri="{BB962C8B-B14F-4D97-AF65-F5344CB8AC3E}">
        <p14:creationId xmlns:p14="http://schemas.microsoft.com/office/powerpoint/2010/main" val="771473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04D5DF-0E33-4EFA-BCD2-2CFF8E088784}" type="datetimeFigureOut">
              <a:rPr lang="en-GB" smtClean="0"/>
              <a:t>26/04/2021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C780FD-FD57-4F14-93CB-06E4033D60C9}" type="slidenum">
              <a:rPr lang="en-GB" smtClean="0"/>
              <a:t>‹#›</a:t>
            </a:fld>
            <a:endParaRPr lang="en-GB"/>
          </a:p>
        </p:txBody>
      </p:sp>
    </p:spTree>
    <p:extLst>
      <p:ext uri="{BB962C8B-B14F-4D97-AF65-F5344CB8AC3E}">
        <p14:creationId xmlns:p14="http://schemas.microsoft.com/office/powerpoint/2010/main" val="1920271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14.png"/></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5.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12" Type="http://schemas.openxmlformats.org/officeDocument/2006/relationships/image" Target="../media/image40.png"/><Relationship Id="rId2" Type="http://schemas.openxmlformats.org/officeDocument/2006/relationships/image" Target="../media/image30.png"/><Relationship Id="rId1" Type="http://schemas.openxmlformats.org/officeDocument/2006/relationships/slideLayout" Target="../slideLayouts/slideLayout1.xml"/><Relationship Id="rId6" Type="http://schemas.openxmlformats.org/officeDocument/2006/relationships/image" Target="../media/image34.png"/><Relationship Id="rId11" Type="http://schemas.openxmlformats.org/officeDocument/2006/relationships/image" Target="../media/image39.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6.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5097" y="216698"/>
            <a:ext cx="6778972" cy="584775"/>
          </a:xfrm>
          <a:prstGeom prst="rect">
            <a:avLst/>
          </a:prstGeom>
          <a:noFill/>
        </p:spPr>
        <p:txBody>
          <a:bodyPr wrap="none" rtlCol="0">
            <a:spAutoFit/>
          </a:bodyPr>
          <a:lstStyle/>
          <a:p>
            <a:r>
              <a:rPr lang="en-GB" sz="3200" b="1" dirty="0" smtClean="0"/>
              <a:t>Year 3 Colour/Painting Knowledge </a:t>
            </a:r>
            <a:r>
              <a:rPr lang="en-GB" sz="3200" b="1" dirty="0"/>
              <a:t>Mat</a:t>
            </a:r>
          </a:p>
        </p:txBody>
      </p:sp>
      <p:graphicFrame>
        <p:nvGraphicFramePr>
          <p:cNvPr id="6" name="Table 5"/>
          <p:cNvGraphicFramePr>
            <a:graphicFrameLocks noGrp="1"/>
          </p:cNvGraphicFramePr>
          <p:nvPr>
            <p:extLst>
              <p:ext uri="{D42A27DB-BD31-4B8C-83A1-F6EECF244321}">
                <p14:modId xmlns:p14="http://schemas.microsoft.com/office/powerpoint/2010/main" val="1257005360"/>
              </p:ext>
            </p:extLst>
          </p:nvPr>
        </p:nvGraphicFramePr>
        <p:xfrm>
          <a:off x="76400" y="720917"/>
          <a:ext cx="5503712" cy="5056238"/>
        </p:xfrm>
        <a:graphic>
          <a:graphicData uri="http://schemas.openxmlformats.org/drawingml/2006/table">
            <a:tbl>
              <a:tblPr firstRow="1" bandRow="1">
                <a:tableStyleId>{F5AB1C69-6EDB-4FF4-983F-18BD219EF322}</a:tableStyleId>
              </a:tblPr>
              <a:tblGrid>
                <a:gridCol w="2695400">
                  <a:extLst>
                    <a:ext uri="{9D8B030D-6E8A-4147-A177-3AD203B41FA5}">
                      <a16:colId xmlns:a16="http://schemas.microsoft.com/office/drawing/2014/main" val="20000"/>
                    </a:ext>
                  </a:extLst>
                </a:gridCol>
                <a:gridCol w="2808312">
                  <a:extLst>
                    <a:ext uri="{9D8B030D-6E8A-4147-A177-3AD203B41FA5}">
                      <a16:colId xmlns:a16="http://schemas.microsoft.com/office/drawing/2014/main" val="20001"/>
                    </a:ext>
                  </a:extLst>
                </a:gridCol>
              </a:tblGrid>
              <a:tr h="331819">
                <a:tc>
                  <a:txBody>
                    <a:bodyPr/>
                    <a:lstStyle/>
                    <a:p>
                      <a:r>
                        <a:rPr lang="en-GB" dirty="0" smtClean="0"/>
                        <a:t>Sticky</a:t>
                      </a:r>
                      <a:r>
                        <a:rPr lang="en-GB" baseline="0" dirty="0" smtClean="0"/>
                        <a:t> knowledge</a:t>
                      </a:r>
                      <a:endParaRPr lang="en-GB" dirty="0"/>
                    </a:p>
                  </a:txBody>
                  <a:tcPr/>
                </a:tc>
                <a:tc>
                  <a:txBody>
                    <a:bodyPr/>
                    <a:lstStyle/>
                    <a:p>
                      <a:r>
                        <a:rPr lang="en-GB" dirty="0" smtClean="0"/>
                        <a:t>Associated Famous Artist/s </a:t>
                      </a:r>
                    </a:p>
                  </a:txBody>
                  <a:tcPr/>
                </a:tc>
                <a:extLst>
                  <a:ext uri="{0D108BD9-81ED-4DB2-BD59-A6C34878D82A}">
                    <a16:rowId xmlns:a16="http://schemas.microsoft.com/office/drawing/2014/main" val="10000"/>
                  </a:ext>
                </a:extLst>
              </a:tr>
              <a:tr h="3437083">
                <a:tc>
                  <a:txBody>
                    <a:bodyPr/>
                    <a:lstStyle/>
                    <a:p>
                      <a:pPr marL="85725" indent="-85725">
                        <a:buFont typeface="Arial" panose="020B0604020202020204" pitchFamily="34" charset="0"/>
                        <a:buChar char="•"/>
                      </a:pPr>
                      <a:r>
                        <a:rPr lang="en-GB" sz="1400" kern="1200" dirty="0" smtClean="0">
                          <a:solidFill>
                            <a:schemeClr val="dk1"/>
                          </a:solidFill>
                          <a:latin typeface="Comic Sans MS" pitchFamily="66" charset="0"/>
                          <a:ea typeface="+mn-ea"/>
                          <a:cs typeface="+mn-cs"/>
                        </a:rPr>
                        <a:t>To know that </a:t>
                      </a:r>
                      <a:r>
                        <a:rPr lang="en-GB" sz="1400" dirty="0" smtClean="0">
                          <a:latin typeface="Comic Sans MS" pitchFamily="66" charset="0"/>
                        </a:rPr>
                        <a:t>the primary colours</a:t>
                      </a:r>
                      <a:r>
                        <a:rPr lang="en-GB" sz="1400" baseline="0" dirty="0" smtClean="0">
                          <a:latin typeface="Comic Sans MS" pitchFamily="66" charset="0"/>
                        </a:rPr>
                        <a:t> are:-</a:t>
                      </a:r>
                    </a:p>
                    <a:p>
                      <a:pPr marL="85725" indent="-85725">
                        <a:buFont typeface="Arial" panose="020B0604020202020204" pitchFamily="34" charset="0"/>
                        <a:buNone/>
                      </a:pPr>
                      <a:r>
                        <a:rPr lang="en-GB" sz="1400" dirty="0" smtClean="0">
                          <a:latin typeface="Comic Sans MS" pitchFamily="66" charset="0"/>
                        </a:rPr>
                        <a:t>  </a:t>
                      </a:r>
                      <a:r>
                        <a:rPr lang="en-GB" sz="1400" dirty="0" smtClean="0">
                          <a:solidFill>
                            <a:srgbClr val="FF0000"/>
                          </a:solidFill>
                          <a:latin typeface="Comic Sans MS" pitchFamily="66" charset="0"/>
                        </a:rPr>
                        <a:t>red</a:t>
                      </a:r>
                      <a:r>
                        <a:rPr lang="en-GB" sz="1400" dirty="0" smtClean="0">
                          <a:latin typeface="Comic Sans MS" pitchFamily="66" charset="0"/>
                        </a:rPr>
                        <a:t>, </a:t>
                      </a:r>
                      <a:r>
                        <a:rPr lang="en-GB" sz="1400" dirty="0" smtClean="0">
                          <a:solidFill>
                            <a:srgbClr val="FFFF00"/>
                          </a:solidFill>
                          <a:latin typeface="Comic Sans MS" pitchFamily="66" charset="0"/>
                        </a:rPr>
                        <a:t>yellow</a:t>
                      </a:r>
                      <a:r>
                        <a:rPr lang="en-GB" sz="1400" dirty="0" smtClean="0">
                          <a:latin typeface="Comic Sans MS" pitchFamily="66" charset="0"/>
                        </a:rPr>
                        <a:t> and </a:t>
                      </a:r>
                      <a:r>
                        <a:rPr lang="en-GB" sz="1400" dirty="0" smtClean="0">
                          <a:solidFill>
                            <a:srgbClr val="0070C0"/>
                          </a:solidFill>
                          <a:latin typeface="Comic Sans MS" pitchFamily="66" charset="0"/>
                        </a:rPr>
                        <a:t>blue</a:t>
                      </a:r>
                      <a:r>
                        <a:rPr lang="en-GB" sz="1400" dirty="0" smtClean="0">
                          <a:latin typeface="Comic Sans MS" pitchFamily="66" charset="0"/>
                        </a:rPr>
                        <a:t>.</a:t>
                      </a:r>
                    </a:p>
                    <a:p>
                      <a:pPr marL="85725" indent="-85725">
                        <a:buFont typeface="Arial" panose="020B0604020202020204" pitchFamily="34" charset="0"/>
                        <a:buChar char="•"/>
                      </a:pPr>
                      <a:r>
                        <a:rPr lang="en-GB" sz="1400" dirty="0" smtClean="0">
                          <a:latin typeface="Comic Sans MS" pitchFamily="66" charset="0"/>
                        </a:rPr>
                        <a:t>Know that secondary colours</a:t>
                      </a:r>
                      <a:r>
                        <a:rPr lang="en-GB" sz="1400" baseline="0" dirty="0" smtClean="0">
                          <a:latin typeface="Comic Sans MS" pitchFamily="66" charset="0"/>
                        </a:rPr>
                        <a:t> can be made by mixing</a:t>
                      </a:r>
                    </a:p>
                    <a:p>
                      <a:pPr marL="85725" indent="-85725">
                        <a:buFont typeface="Arial" panose="020B0604020202020204" pitchFamily="34" charset="0"/>
                        <a:buChar char="•"/>
                      </a:pPr>
                      <a:r>
                        <a:rPr lang="en-GB" sz="1400" baseline="0" dirty="0" smtClean="0">
                          <a:latin typeface="Comic Sans MS" pitchFamily="66" charset="0"/>
                        </a:rPr>
                        <a:t> </a:t>
                      </a:r>
                      <a:r>
                        <a:rPr lang="en-GB" sz="1400" baseline="0" dirty="0" smtClean="0">
                          <a:solidFill>
                            <a:srgbClr val="FF0000"/>
                          </a:solidFill>
                          <a:latin typeface="Comic Sans MS" pitchFamily="66" charset="0"/>
                        </a:rPr>
                        <a:t>red</a:t>
                      </a:r>
                      <a:r>
                        <a:rPr lang="en-GB" sz="1400" baseline="0" dirty="0" smtClean="0">
                          <a:latin typeface="Comic Sans MS" pitchFamily="66" charset="0"/>
                        </a:rPr>
                        <a:t> + </a:t>
                      </a:r>
                      <a:r>
                        <a:rPr lang="en-GB" sz="1400" baseline="0" dirty="0" smtClean="0">
                          <a:solidFill>
                            <a:srgbClr val="FFFF00"/>
                          </a:solidFill>
                          <a:latin typeface="Comic Sans MS" pitchFamily="66" charset="0"/>
                        </a:rPr>
                        <a:t>yellow</a:t>
                      </a:r>
                      <a:r>
                        <a:rPr lang="en-GB" sz="1400" baseline="0" dirty="0" smtClean="0">
                          <a:latin typeface="Comic Sans MS" pitchFamily="66" charset="0"/>
                        </a:rPr>
                        <a:t> = </a:t>
                      </a:r>
                      <a:r>
                        <a:rPr lang="en-GB" sz="1400" baseline="0" dirty="0" smtClean="0">
                          <a:solidFill>
                            <a:srgbClr val="FFC000"/>
                          </a:solidFill>
                          <a:latin typeface="Comic Sans MS" pitchFamily="66" charset="0"/>
                        </a:rPr>
                        <a:t>orange</a:t>
                      </a:r>
                      <a:r>
                        <a:rPr lang="en-GB" sz="1400" baseline="0" dirty="0" smtClean="0">
                          <a:latin typeface="Comic Sans MS" pitchFamily="66" charset="0"/>
                        </a:rPr>
                        <a:t>,</a:t>
                      </a:r>
                    </a:p>
                    <a:p>
                      <a:pPr marL="85725" indent="-85725">
                        <a:buFont typeface="Arial" panose="020B0604020202020204" pitchFamily="34" charset="0"/>
                        <a:buChar char="•"/>
                      </a:pPr>
                      <a:r>
                        <a:rPr lang="en-GB" sz="1400" baseline="0" dirty="0" smtClean="0">
                          <a:latin typeface="Comic Sans MS" pitchFamily="66" charset="0"/>
                        </a:rPr>
                        <a:t> </a:t>
                      </a:r>
                      <a:r>
                        <a:rPr lang="en-GB" sz="1400" baseline="0" dirty="0" smtClean="0">
                          <a:solidFill>
                            <a:srgbClr val="0070C0"/>
                          </a:solidFill>
                          <a:latin typeface="Comic Sans MS" pitchFamily="66" charset="0"/>
                        </a:rPr>
                        <a:t>blue</a:t>
                      </a:r>
                      <a:r>
                        <a:rPr lang="en-GB" sz="1400" baseline="0" dirty="0" smtClean="0">
                          <a:latin typeface="Comic Sans MS" pitchFamily="66" charset="0"/>
                        </a:rPr>
                        <a:t> + </a:t>
                      </a:r>
                      <a:r>
                        <a:rPr lang="en-GB" sz="1400" baseline="0" dirty="0" smtClean="0">
                          <a:solidFill>
                            <a:srgbClr val="FFFF00"/>
                          </a:solidFill>
                          <a:latin typeface="Comic Sans MS" pitchFamily="66" charset="0"/>
                        </a:rPr>
                        <a:t>yellow</a:t>
                      </a:r>
                      <a:r>
                        <a:rPr lang="en-GB" sz="1400" baseline="0" dirty="0" smtClean="0">
                          <a:latin typeface="Comic Sans MS" pitchFamily="66" charset="0"/>
                        </a:rPr>
                        <a:t> = </a:t>
                      </a:r>
                      <a:r>
                        <a:rPr lang="en-GB" sz="1400" baseline="0" dirty="0" smtClean="0">
                          <a:solidFill>
                            <a:srgbClr val="00B050"/>
                          </a:solidFill>
                          <a:latin typeface="Comic Sans MS" pitchFamily="66" charset="0"/>
                        </a:rPr>
                        <a:t>green</a:t>
                      </a:r>
                      <a:r>
                        <a:rPr lang="en-GB" sz="1400" baseline="0" dirty="0" smtClean="0">
                          <a:latin typeface="Comic Sans MS" pitchFamily="66" charset="0"/>
                        </a:rPr>
                        <a:t>  </a:t>
                      </a:r>
                    </a:p>
                    <a:p>
                      <a:pPr marL="85725" indent="-85725">
                        <a:buFont typeface="Arial" panose="020B0604020202020204" pitchFamily="34" charset="0"/>
                        <a:buChar char="•"/>
                      </a:pPr>
                      <a:r>
                        <a:rPr lang="en-GB" sz="1400" baseline="0" dirty="0" smtClean="0">
                          <a:solidFill>
                            <a:srgbClr val="0070C0"/>
                          </a:solidFill>
                          <a:latin typeface="Comic Sans MS" pitchFamily="66" charset="0"/>
                        </a:rPr>
                        <a:t> blue</a:t>
                      </a:r>
                      <a:r>
                        <a:rPr lang="en-GB" sz="1400" baseline="0" dirty="0" smtClean="0">
                          <a:latin typeface="Comic Sans MS" pitchFamily="66" charset="0"/>
                        </a:rPr>
                        <a:t> +</a:t>
                      </a:r>
                      <a:r>
                        <a:rPr lang="en-GB" sz="1400" baseline="0" dirty="0" smtClean="0">
                          <a:solidFill>
                            <a:srgbClr val="FF0000"/>
                          </a:solidFill>
                          <a:latin typeface="Comic Sans MS" pitchFamily="66" charset="0"/>
                        </a:rPr>
                        <a:t> red </a:t>
                      </a:r>
                      <a:r>
                        <a:rPr lang="en-GB" sz="1400" baseline="0" dirty="0" smtClean="0">
                          <a:latin typeface="Comic Sans MS" pitchFamily="66" charset="0"/>
                        </a:rPr>
                        <a:t>= </a:t>
                      </a:r>
                      <a:r>
                        <a:rPr lang="en-GB" sz="1400" b="1" baseline="0" dirty="0" smtClean="0">
                          <a:solidFill>
                            <a:schemeClr val="accent4">
                              <a:lumMod val="75000"/>
                            </a:schemeClr>
                          </a:solidFill>
                          <a:latin typeface="Comic Sans MS" pitchFamily="66" charset="0"/>
                        </a:rPr>
                        <a:t>purple</a:t>
                      </a:r>
                      <a:endParaRPr lang="en-GB" sz="1400" dirty="0" smtClean="0">
                        <a:latin typeface="Comic Sans MS" pitchFamily="66" charset="0"/>
                      </a:endParaRPr>
                    </a:p>
                    <a:p>
                      <a:pPr marL="85725" indent="-85725">
                        <a:buFont typeface="Arial" panose="020B0604020202020204" pitchFamily="34" charset="0"/>
                        <a:buChar char="•"/>
                      </a:pPr>
                      <a:r>
                        <a:rPr lang="en-GB" sz="1400" dirty="0" smtClean="0">
                          <a:latin typeface="Comic Sans MS" pitchFamily="66" charset="0"/>
                        </a:rPr>
                        <a:t>Know</a:t>
                      </a:r>
                      <a:r>
                        <a:rPr lang="en-GB" sz="1400" baseline="0" dirty="0" smtClean="0">
                          <a:latin typeface="Comic Sans MS" pitchFamily="66" charset="0"/>
                        </a:rPr>
                        <a:t> how to mix tertiary colours.</a:t>
                      </a:r>
                    </a:p>
                    <a:p>
                      <a:pPr marL="85725" indent="-85725">
                        <a:buFont typeface="Arial" panose="020B0604020202020204" pitchFamily="34" charset="0"/>
                        <a:buChar char="•"/>
                      </a:pPr>
                      <a:r>
                        <a:rPr lang="en-GB" sz="1400" baseline="0" dirty="0" smtClean="0">
                          <a:latin typeface="Comic Sans MS" pitchFamily="66" charset="0"/>
                        </a:rPr>
                        <a:t>Know that there are complimentary colours and warm and cold colours</a:t>
                      </a:r>
                      <a:endParaRPr lang="en-GB" sz="1400" dirty="0" smtClean="0">
                        <a:latin typeface="Comic Sans MS" pitchFamily="66" charset="0"/>
                      </a:endParaRPr>
                    </a:p>
                    <a:p>
                      <a:endParaRPr lang="en-GB" sz="1400" dirty="0" smtClean="0">
                        <a:latin typeface="Comic Sans MS" pitchFamily="66" charset="0"/>
                      </a:endParaRPr>
                    </a:p>
                    <a:p>
                      <a:endParaRPr lang="en-GB" sz="1400" dirty="0">
                        <a:latin typeface="Comic Sans MS" pitchFamily="66" charset="0"/>
                      </a:endParaRPr>
                    </a:p>
                  </a:txBody>
                  <a:tcPr/>
                </a:tc>
                <a:tc>
                  <a:txBody>
                    <a:bodyPr/>
                    <a:lstStyle/>
                    <a:p>
                      <a:pPr marL="0" algn="l" defTabSz="914400" rtl="0" eaLnBrk="1" latinLnBrk="0" hangingPunct="1"/>
                      <a:r>
                        <a:rPr lang="en-GB" sz="1400" kern="1200" dirty="0" smtClean="0">
                          <a:solidFill>
                            <a:schemeClr val="dk1"/>
                          </a:solidFill>
                          <a:latin typeface="Comic Sans MS" pitchFamily="66" charset="0"/>
                          <a:ea typeface="+mn-ea"/>
                          <a:cs typeface="+mn-cs"/>
                        </a:rPr>
                        <a:t>Keith </a:t>
                      </a:r>
                      <a:r>
                        <a:rPr lang="en-GB" sz="1400" kern="1200" dirty="0" err="1" smtClean="0">
                          <a:solidFill>
                            <a:schemeClr val="dk1"/>
                          </a:solidFill>
                          <a:latin typeface="Comic Sans MS" pitchFamily="66" charset="0"/>
                          <a:ea typeface="+mn-ea"/>
                          <a:cs typeface="+mn-cs"/>
                        </a:rPr>
                        <a:t>Harring</a:t>
                      </a:r>
                      <a:r>
                        <a:rPr lang="en-GB" sz="1400" kern="1200" dirty="0" smtClean="0">
                          <a:solidFill>
                            <a:schemeClr val="dk1"/>
                          </a:solidFill>
                          <a:latin typeface="Comic Sans MS" pitchFamily="66" charset="0"/>
                          <a:ea typeface="+mn-ea"/>
                          <a:cs typeface="+mn-cs"/>
                        </a:rPr>
                        <a:t>,</a:t>
                      </a: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r>
                        <a:rPr lang="en-GB" sz="1400" kern="1200" dirty="0" smtClean="0">
                          <a:solidFill>
                            <a:schemeClr val="dk1"/>
                          </a:solidFill>
                          <a:latin typeface="Comic Sans MS" pitchFamily="66" charset="0"/>
                          <a:ea typeface="+mn-ea"/>
                          <a:cs typeface="+mn-cs"/>
                        </a:rPr>
                        <a:t> </a:t>
                      </a: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3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r>
                        <a:rPr lang="en-GB" sz="1400" kern="1200" dirty="0" smtClean="0">
                          <a:solidFill>
                            <a:schemeClr val="dk1"/>
                          </a:solidFill>
                          <a:latin typeface="Comic Sans MS" pitchFamily="66" charset="0"/>
                          <a:ea typeface="+mn-ea"/>
                          <a:cs typeface="+mn-cs"/>
                        </a:rPr>
                        <a:t>Gaudi</a:t>
                      </a:r>
                    </a:p>
                    <a:p>
                      <a:pPr marL="0" algn="l" defTabSz="914400" rtl="0" eaLnBrk="1" latinLnBrk="0" hangingPunct="1"/>
                      <a:endParaRPr lang="en-GB" sz="5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050" kern="1200" dirty="0" smtClean="0">
                        <a:solidFill>
                          <a:schemeClr val="dk1"/>
                        </a:solidFill>
                        <a:latin typeface="Comic Sans MS" pitchFamily="66" charset="0"/>
                        <a:ea typeface="+mn-ea"/>
                        <a:cs typeface="+mn-cs"/>
                      </a:endParaRPr>
                    </a:p>
                    <a:p>
                      <a:pPr marL="0" algn="l" defTabSz="914400" rtl="0" eaLnBrk="1" latinLnBrk="0" hangingPunct="1"/>
                      <a:endParaRPr lang="en-GB" sz="3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1"/>
                  </a:ext>
                </a:extLst>
              </a:tr>
              <a:tr h="857618">
                <a:tc>
                  <a:txBody>
                    <a:bodyPr/>
                    <a:lstStyle/>
                    <a:p>
                      <a:endParaRPr lang="en-GB" sz="1400" kern="1200" dirty="0">
                        <a:solidFill>
                          <a:schemeClr val="dk1"/>
                        </a:solidFill>
                        <a:latin typeface="Comic Sans MS" pitchFamily="66" charset="0"/>
                        <a:ea typeface="+mn-ea"/>
                        <a:cs typeface="+mn-cs"/>
                      </a:endParaRPr>
                    </a:p>
                  </a:txBody>
                  <a:tcPr/>
                </a:tc>
                <a:tc>
                  <a:txBody>
                    <a:bodyPr/>
                    <a:lstStyle/>
                    <a:p>
                      <a:pPr marL="0" algn="l" defTabSz="914400" rtl="0" eaLnBrk="1" latinLnBrk="0" hangingPunct="1"/>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507486921"/>
              </p:ext>
            </p:extLst>
          </p:nvPr>
        </p:nvGraphicFramePr>
        <p:xfrm>
          <a:off x="152251" y="4221088"/>
          <a:ext cx="8913534" cy="2448272"/>
        </p:xfrm>
        <a:graphic>
          <a:graphicData uri="http://schemas.openxmlformats.org/drawingml/2006/table">
            <a:tbl>
              <a:tblPr firstRow="1" bandRow="1">
                <a:tableStyleId>{69C7853C-536D-4A76-A0AE-DD22124D55A5}</a:tableStyleId>
              </a:tblPr>
              <a:tblGrid>
                <a:gridCol w="2403525">
                  <a:extLst>
                    <a:ext uri="{9D8B030D-6E8A-4147-A177-3AD203B41FA5}">
                      <a16:colId xmlns:a16="http://schemas.microsoft.com/office/drawing/2014/main" val="20000"/>
                    </a:ext>
                  </a:extLst>
                </a:gridCol>
                <a:gridCol w="6510009">
                  <a:extLst>
                    <a:ext uri="{9D8B030D-6E8A-4147-A177-3AD203B41FA5}">
                      <a16:colId xmlns:a16="http://schemas.microsoft.com/office/drawing/2014/main" val="20001"/>
                    </a:ext>
                  </a:extLst>
                </a:gridCol>
              </a:tblGrid>
              <a:tr h="293752">
                <a:tc>
                  <a:txBody>
                    <a:bodyPr/>
                    <a:lstStyle/>
                    <a:p>
                      <a:r>
                        <a:rPr lang="en-GB" dirty="0" smtClean="0"/>
                        <a:t>Vocabulary</a:t>
                      </a:r>
                      <a:endParaRPr lang="en-GB" dirty="0"/>
                    </a:p>
                  </a:txBody>
                  <a:tcPr/>
                </a:tc>
                <a:tc>
                  <a:txBody>
                    <a:bodyPr/>
                    <a:lstStyle/>
                    <a:p>
                      <a:r>
                        <a:rPr lang="en-GB" dirty="0" smtClean="0"/>
                        <a:t>Definition</a:t>
                      </a:r>
                      <a:endParaRPr lang="en-GB" dirty="0"/>
                    </a:p>
                  </a:txBody>
                  <a:tcPr/>
                </a:tc>
                <a:extLst>
                  <a:ext uri="{0D108BD9-81ED-4DB2-BD59-A6C34878D82A}">
                    <a16:rowId xmlns:a16="http://schemas.microsoft.com/office/drawing/2014/main" val="10000"/>
                  </a:ext>
                </a:extLst>
              </a:tr>
              <a:tr h="477329">
                <a:tc>
                  <a:txBody>
                    <a:bodyPr/>
                    <a:lstStyle/>
                    <a:p>
                      <a:r>
                        <a:rPr lang="en-GB" sz="1600" b="1" kern="1200" dirty="0" smtClean="0">
                          <a:solidFill>
                            <a:schemeClr val="dk1"/>
                          </a:solidFill>
                          <a:latin typeface="Comic Sans MS" pitchFamily="66" charset="0"/>
                          <a:ea typeface="+mn-ea"/>
                          <a:cs typeface="+mn-cs"/>
                        </a:rPr>
                        <a:t>Primary colours</a:t>
                      </a:r>
                      <a:endParaRPr lang="en-GB" sz="1600" b="1" kern="1200" dirty="0">
                        <a:solidFill>
                          <a:schemeClr val="dk1"/>
                        </a:solidFill>
                        <a:latin typeface="Comic Sans MS" pitchFamily="66" charset="0"/>
                        <a:ea typeface="+mn-ea"/>
                        <a:cs typeface="+mn-cs"/>
                      </a:endParaRPr>
                    </a:p>
                  </a:txBody>
                  <a:tcPr/>
                </a:tc>
                <a:tc>
                  <a:txBody>
                    <a:bodyPr/>
                    <a:lstStyle/>
                    <a:p>
                      <a:r>
                        <a:rPr lang="en-GB" sz="1300" dirty="0" smtClean="0">
                          <a:latin typeface="Comic Sans MS" pitchFamily="66" charset="0"/>
                        </a:rPr>
                        <a:t>These are colours</a:t>
                      </a:r>
                      <a:r>
                        <a:rPr lang="en-GB" sz="1300" baseline="0" dirty="0" smtClean="0">
                          <a:latin typeface="Comic Sans MS" pitchFamily="66" charset="0"/>
                        </a:rPr>
                        <a:t> that cannot be created by mixing other colours.  They are colours in their own right.  These are </a:t>
                      </a:r>
                      <a:r>
                        <a:rPr lang="en-GB" sz="1300" baseline="0" dirty="0" smtClean="0">
                          <a:solidFill>
                            <a:srgbClr val="FF0000"/>
                          </a:solidFill>
                          <a:latin typeface="Comic Sans MS" pitchFamily="66" charset="0"/>
                        </a:rPr>
                        <a:t>red, </a:t>
                      </a:r>
                      <a:r>
                        <a:rPr lang="en-GB" sz="1300" baseline="0" dirty="0" smtClean="0">
                          <a:solidFill>
                            <a:srgbClr val="FFFF00"/>
                          </a:solidFill>
                          <a:latin typeface="Comic Sans MS" pitchFamily="66" charset="0"/>
                        </a:rPr>
                        <a:t>yellow</a:t>
                      </a:r>
                      <a:r>
                        <a:rPr lang="en-GB" sz="1300" baseline="0" dirty="0" smtClean="0">
                          <a:latin typeface="Comic Sans MS" pitchFamily="66" charset="0"/>
                        </a:rPr>
                        <a:t> and </a:t>
                      </a:r>
                      <a:r>
                        <a:rPr lang="en-GB" sz="1300" baseline="0" dirty="0" smtClean="0">
                          <a:solidFill>
                            <a:srgbClr val="0070C0"/>
                          </a:solidFill>
                          <a:latin typeface="Comic Sans MS" pitchFamily="66" charset="0"/>
                        </a:rPr>
                        <a:t>blue</a:t>
                      </a:r>
                      <a:r>
                        <a:rPr lang="en-GB" sz="1300" baseline="0" dirty="0" smtClean="0">
                          <a:latin typeface="Comic Sans MS" pitchFamily="66" charset="0"/>
                        </a:rPr>
                        <a:t>.</a:t>
                      </a:r>
                      <a:endParaRPr lang="en-GB" sz="1300" dirty="0">
                        <a:latin typeface="Comic Sans MS" pitchFamily="66" charset="0"/>
                      </a:endParaRPr>
                    </a:p>
                  </a:txBody>
                  <a:tcPr/>
                </a:tc>
                <a:extLst>
                  <a:ext uri="{0D108BD9-81ED-4DB2-BD59-A6C34878D82A}">
                    <a16:rowId xmlns:a16="http://schemas.microsoft.com/office/drawing/2014/main" val="10001"/>
                  </a:ext>
                </a:extLst>
              </a:tr>
              <a:tr h="477329">
                <a:tc>
                  <a:txBody>
                    <a:bodyPr/>
                    <a:lstStyle/>
                    <a:p>
                      <a:r>
                        <a:rPr lang="en-GB" sz="1600" b="1" kern="1200" dirty="0" smtClean="0">
                          <a:solidFill>
                            <a:schemeClr val="dk1"/>
                          </a:solidFill>
                          <a:latin typeface="Comic Sans MS" pitchFamily="66" charset="0"/>
                          <a:ea typeface="+mn-ea"/>
                          <a:cs typeface="+mn-cs"/>
                        </a:rPr>
                        <a:t>Secondary</a:t>
                      </a:r>
                      <a:r>
                        <a:rPr lang="en-GB" sz="1600" b="1" kern="1200" baseline="0" dirty="0" smtClean="0">
                          <a:solidFill>
                            <a:schemeClr val="dk1"/>
                          </a:solidFill>
                          <a:latin typeface="Comic Sans MS" pitchFamily="66" charset="0"/>
                          <a:ea typeface="+mn-ea"/>
                          <a:cs typeface="+mn-cs"/>
                        </a:rPr>
                        <a:t> colours</a:t>
                      </a:r>
                      <a:endParaRPr lang="en-GB" sz="1600" b="1" kern="1200" dirty="0">
                        <a:solidFill>
                          <a:schemeClr val="dk1"/>
                        </a:solidFill>
                        <a:latin typeface="Comic Sans MS" pitchFamily="66" charset="0"/>
                        <a:ea typeface="+mn-ea"/>
                        <a:cs typeface="+mn-cs"/>
                      </a:endParaRPr>
                    </a:p>
                  </a:txBody>
                  <a:tcPr/>
                </a:tc>
                <a:tc>
                  <a:txBody>
                    <a:bodyPr/>
                    <a:lstStyle/>
                    <a:p>
                      <a:pPr marL="0" algn="l" defTabSz="914400" rtl="0" eaLnBrk="1" latinLnBrk="0" hangingPunct="1"/>
                      <a:r>
                        <a:rPr lang="en-GB" sz="1300" kern="1200" dirty="0" smtClean="0">
                          <a:solidFill>
                            <a:schemeClr val="dk1"/>
                          </a:solidFill>
                          <a:latin typeface="Comic Sans MS" pitchFamily="66" charset="0"/>
                          <a:ea typeface="+mn-ea"/>
                          <a:cs typeface="+mn-cs"/>
                        </a:rPr>
                        <a:t>These colours are made by mixing each primary colour with one other primary colour.  These are</a:t>
                      </a:r>
                      <a:r>
                        <a:rPr lang="en-GB" sz="1300" kern="1200" baseline="0" dirty="0" smtClean="0">
                          <a:solidFill>
                            <a:schemeClr val="dk1"/>
                          </a:solidFill>
                          <a:latin typeface="Comic Sans MS" pitchFamily="66" charset="0"/>
                          <a:ea typeface="+mn-ea"/>
                          <a:cs typeface="+mn-cs"/>
                        </a:rPr>
                        <a:t> </a:t>
                      </a:r>
                      <a:r>
                        <a:rPr lang="en-GB" sz="1300" kern="1200" baseline="0" dirty="0" smtClean="0">
                          <a:solidFill>
                            <a:srgbClr val="FFC000"/>
                          </a:solidFill>
                          <a:latin typeface="Comic Sans MS" pitchFamily="66" charset="0"/>
                          <a:ea typeface="+mn-ea"/>
                          <a:cs typeface="+mn-cs"/>
                        </a:rPr>
                        <a:t>orange</a:t>
                      </a:r>
                      <a:r>
                        <a:rPr lang="en-GB" sz="1300" kern="1200" baseline="0" dirty="0" smtClean="0">
                          <a:solidFill>
                            <a:schemeClr val="dk1"/>
                          </a:solidFill>
                          <a:latin typeface="Comic Sans MS" pitchFamily="66" charset="0"/>
                          <a:ea typeface="+mn-ea"/>
                          <a:cs typeface="+mn-cs"/>
                        </a:rPr>
                        <a:t>, </a:t>
                      </a:r>
                      <a:r>
                        <a:rPr lang="en-GB" sz="1300" kern="1200" baseline="0" dirty="0" smtClean="0">
                          <a:solidFill>
                            <a:srgbClr val="00B050"/>
                          </a:solidFill>
                          <a:latin typeface="Comic Sans MS" pitchFamily="66" charset="0"/>
                          <a:ea typeface="+mn-ea"/>
                          <a:cs typeface="+mn-cs"/>
                        </a:rPr>
                        <a:t>green</a:t>
                      </a:r>
                      <a:r>
                        <a:rPr lang="en-GB" sz="1300" kern="1200" baseline="0" dirty="0" smtClean="0">
                          <a:solidFill>
                            <a:schemeClr val="dk1"/>
                          </a:solidFill>
                          <a:latin typeface="Comic Sans MS" pitchFamily="66" charset="0"/>
                          <a:ea typeface="+mn-ea"/>
                          <a:cs typeface="+mn-cs"/>
                        </a:rPr>
                        <a:t> and </a:t>
                      </a:r>
                      <a:r>
                        <a:rPr lang="en-GB" sz="1300" b="1" kern="1200" baseline="0" dirty="0" smtClean="0">
                          <a:solidFill>
                            <a:schemeClr val="accent4">
                              <a:lumMod val="75000"/>
                            </a:schemeClr>
                          </a:solidFill>
                          <a:latin typeface="Comic Sans MS" pitchFamily="66" charset="0"/>
                          <a:ea typeface="+mn-ea"/>
                          <a:cs typeface="+mn-cs"/>
                        </a:rPr>
                        <a:t>purple</a:t>
                      </a:r>
                      <a:r>
                        <a:rPr lang="en-GB" sz="1300" kern="1200" baseline="0" dirty="0" smtClean="0">
                          <a:solidFill>
                            <a:schemeClr val="dk1"/>
                          </a:solidFill>
                          <a:latin typeface="Comic Sans MS" pitchFamily="66" charset="0"/>
                          <a:ea typeface="+mn-ea"/>
                          <a:cs typeface="+mn-cs"/>
                        </a:rPr>
                        <a:t>.</a:t>
                      </a:r>
                      <a:endParaRPr lang="en-GB" sz="13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2"/>
                  </a:ext>
                </a:extLst>
              </a:tr>
              <a:tr h="477329">
                <a:tc>
                  <a:txBody>
                    <a:bodyPr/>
                    <a:lstStyle/>
                    <a:p>
                      <a:r>
                        <a:rPr lang="en-GB" sz="1600" b="1" kern="1200" dirty="0" smtClean="0">
                          <a:solidFill>
                            <a:schemeClr val="dk1"/>
                          </a:solidFill>
                          <a:latin typeface="Comic Sans MS" pitchFamily="66" charset="0"/>
                          <a:ea typeface="+mn-ea"/>
                          <a:cs typeface="+mn-cs"/>
                        </a:rPr>
                        <a:t>Tertiary colours</a:t>
                      </a:r>
                      <a:endParaRPr lang="en-GB" sz="1600" b="1" kern="1200" dirty="0">
                        <a:solidFill>
                          <a:schemeClr val="dk1"/>
                        </a:solidFill>
                        <a:latin typeface="Comic Sans MS" pitchFamily="66" charset="0"/>
                        <a:ea typeface="+mn-ea"/>
                        <a:cs typeface="+mn-cs"/>
                      </a:endParaRPr>
                    </a:p>
                  </a:txBody>
                  <a:tcPr/>
                </a:tc>
                <a:tc>
                  <a:txBody>
                    <a:bodyPr/>
                    <a:lstStyle/>
                    <a:p>
                      <a:pPr marL="0" algn="l" defTabSz="914400" rtl="0" eaLnBrk="1" latinLnBrk="0" hangingPunct="1"/>
                      <a:r>
                        <a:rPr lang="en-GB" sz="1300" kern="1200" dirty="0" smtClean="0">
                          <a:solidFill>
                            <a:schemeClr val="dk1"/>
                          </a:solidFill>
                          <a:latin typeface="Comic Sans MS" pitchFamily="66" charset="0"/>
                          <a:ea typeface="+mn-ea"/>
                          <a:cs typeface="+mn-cs"/>
                        </a:rPr>
                        <a:t>Tertiary colours are combinations of primary and secondary colours. There are six tertiary colours; </a:t>
                      </a:r>
                      <a:r>
                        <a:rPr lang="en-GB" sz="1300" kern="1200" dirty="0" smtClean="0">
                          <a:solidFill>
                            <a:srgbClr val="CC3300"/>
                          </a:solidFill>
                          <a:latin typeface="Comic Sans MS" pitchFamily="66" charset="0"/>
                          <a:ea typeface="+mn-ea"/>
                          <a:cs typeface="+mn-cs"/>
                        </a:rPr>
                        <a:t>red-orange</a:t>
                      </a:r>
                      <a:r>
                        <a:rPr lang="en-GB" sz="1300" kern="1200" dirty="0" smtClean="0">
                          <a:solidFill>
                            <a:schemeClr val="dk1"/>
                          </a:solidFill>
                          <a:latin typeface="Comic Sans MS" pitchFamily="66" charset="0"/>
                          <a:ea typeface="+mn-ea"/>
                          <a:cs typeface="+mn-cs"/>
                        </a:rPr>
                        <a:t>, </a:t>
                      </a:r>
                      <a:r>
                        <a:rPr lang="en-GB" sz="1300" kern="1200" dirty="0" smtClean="0">
                          <a:solidFill>
                            <a:srgbClr val="FFCC00"/>
                          </a:solidFill>
                          <a:latin typeface="Comic Sans MS" pitchFamily="66" charset="0"/>
                          <a:ea typeface="+mn-ea"/>
                          <a:cs typeface="+mn-cs"/>
                        </a:rPr>
                        <a:t>yellow-orange</a:t>
                      </a:r>
                      <a:r>
                        <a:rPr lang="en-GB" sz="1300" kern="1200" dirty="0" smtClean="0">
                          <a:solidFill>
                            <a:schemeClr val="dk1"/>
                          </a:solidFill>
                          <a:latin typeface="Comic Sans MS" pitchFamily="66" charset="0"/>
                          <a:ea typeface="+mn-ea"/>
                          <a:cs typeface="+mn-cs"/>
                        </a:rPr>
                        <a:t>, </a:t>
                      </a:r>
                      <a:r>
                        <a:rPr lang="en-GB" sz="1300" kern="1200" dirty="0" smtClean="0">
                          <a:solidFill>
                            <a:srgbClr val="92D050"/>
                          </a:solidFill>
                          <a:latin typeface="Comic Sans MS" pitchFamily="66" charset="0"/>
                          <a:ea typeface="+mn-ea"/>
                          <a:cs typeface="+mn-cs"/>
                        </a:rPr>
                        <a:t>yellow-green,, </a:t>
                      </a:r>
                      <a:r>
                        <a:rPr lang="en-GB" sz="1300" kern="1200" dirty="0" smtClean="0">
                          <a:solidFill>
                            <a:srgbClr val="009999"/>
                          </a:solidFill>
                          <a:latin typeface="Comic Sans MS" pitchFamily="66" charset="0"/>
                          <a:ea typeface="+mn-ea"/>
                          <a:cs typeface="+mn-cs"/>
                        </a:rPr>
                        <a:t>blue-green</a:t>
                      </a:r>
                      <a:r>
                        <a:rPr lang="en-GB" sz="1300" kern="1200" dirty="0" smtClean="0">
                          <a:solidFill>
                            <a:schemeClr val="dk1"/>
                          </a:solidFill>
                          <a:latin typeface="Comic Sans MS" pitchFamily="66" charset="0"/>
                          <a:ea typeface="+mn-ea"/>
                          <a:cs typeface="+mn-cs"/>
                        </a:rPr>
                        <a:t>,  </a:t>
                      </a:r>
                      <a:r>
                        <a:rPr lang="en-GB" sz="1300" kern="1200" dirty="0" smtClean="0">
                          <a:solidFill>
                            <a:srgbClr val="3366FF"/>
                          </a:solidFill>
                          <a:latin typeface="Comic Sans MS" pitchFamily="66" charset="0"/>
                          <a:ea typeface="+mn-ea"/>
                          <a:cs typeface="+mn-cs"/>
                        </a:rPr>
                        <a:t>blue-violet</a:t>
                      </a:r>
                      <a:r>
                        <a:rPr lang="en-GB" sz="1300" kern="1200" dirty="0" smtClean="0">
                          <a:solidFill>
                            <a:schemeClr val="dk1"/>
                          </a:solidFill>
                          <a:latin typeface="Comic Sans MS" pitchFamily="66" charset="0"/>
                          <a:ea typeface="+mn-ea"/>
                          <a:cs typeface="+mn-cs"/>
                        </a:rPr>
                        <a:t>, and </a:t>
                      </a:r>
                      <a:r>
                        <a:rPr lang="en-GB" sz="1300" kern="1200" dirty="0" smtClean="0">
                          <a:solidFill>
                            <a:srgbClr val="CC00FF"/>
                          </a:solidFill>
                          <a:latin typeface="Comic Sans MS" pitchFamily="66" charset="0"/>
                          <a:ea typeface="+mn-ea"/>
                          <a:cs typeface="+mn-cs"/>
                        </a:rPr>
                        <a:t>red-violet.</a:t>
                      </a:r>
                      <a:endParaRPr lang="en-GB" sz="1300" kern="1200" dirty="0">
                        <a:solidFill>
                          <a:srgbClr val="CC00FF"/>
                        </a:solidFill>
                        <a:latin typeface="Comic Sans MS" pitchFamily="66" charset="0"/>
                        <a:ea typeface="+mn-ea"/>
                        <a:cs typeface="+mn-cs"/>
                      </a:endParaRPr>
                    </a:p>
                  </a:txBody>
                  <a:tcPr/>
                </a:tc>
                <a:extLst>
                  <a:ext uri="{0D108BD9-81ED-4DB2-BD59-A6C34878D82A}">
                    <a16:rowId xmlns:a16="http://schemas.microsoft.com/office/drawing/2014/main" val="10004"/>
                  </a:ext>
                </a:extLst>
              </a:tr>
              <a:tr h="421352">
                <a:tc>
                  <a:txBody>
                    <a:bodyPr/>
                    <a:lstStyle/>
                    <a:p>
                      <a:pPr marL="0" algn="l" defTabSz="914400" rtl="0" eaLnBrk="1" latinLnBrk="0" hangingPunct="1"/>
                      <a:r>
                        <a:rPr lang="en-GB" sz="1600" b="1" kern="1200" dirty="0" smtClean="0">
                          <a:solidFill>
                            <a:schemeClr val="dk1"/>
                          </a:solidFill>
                          <a:latin typeface="Comic Sans MS" pitchFamily="66" charset="0"/>
                          <a:ea typeface="+mn-ea"/>
                          <a:cs typeface="+mn-cs"/>
                        </a:rPr>
                        <a:t>Complimentary colours</a:t>
                      </a:r>
                    </a:p>
                  </a:txBody>
                  <a:tcPr/>
                </a:tc>
                <a:tc>
                  <a:txBody>
                    <a:bodyPr/>
                    <a:lstStyle/>
                    <a:p>
                      <a:r>
                        <a:rPr lang="en-GB" sz="1250" b="0" i="0" u="none" strike="noStrike" kern="1200" dirty="0" smtClean="0">
                          <a:solidFill>
                            <a:schemeClr val="dk1"/>
                          </a:solidFill>
                          <a:effectLst/>
                          <a:latin typeface="Comic Sans MS" panose="030F0702030302020204" pitchFamily="66" charset="0"/>
                          <a:ea typeface="+mn-ea"/>
                          <a:cs typeface="+mn-cs"/>
                        </a:rPr>
                        <a:t>Complimentary colours are the opposite hues (colour</a:t>
                      </a:r>
                      <a:r>
                        <a:rPr lang="en-GB" sz="1250" b="0" i="0" u="none" strike="noStrike" kern="1200" baseline="0" dirty="0" smtClean="0">
                          <a:solidFill>
                            <a:schemeClr val="dk1"/>
                          </a:solidFill>
                          <a:effectLst/>
                          <a:latin typeface="Comic Sans MS" panose="030F0702030302020204" pitchFamily="66" charset="0"/>
                          <a:ea typeface="+mn-ea"/>
                          <a:cs typeface="+mn-cs"/>
                        </a:rPr>
                        <a:t> or shade</a:t>
                      </a:r>
                      <a:r>
                        <a:rPr lang="en-GB" sz="1250" b="0" i="0" u="none" strike="noStrike" kern="1200" dirty="0" smtClean="0">
                          <a:solidFill>
                            <a:schemeClr val="dk1"/>
                          </a:solidFill>
                          <a:effectLst/>
                          <a:latin typeface="Comic Sans MS" panose="030F0702030302020204" pitchFamily="66" charset="0"/>
                          <a:ea typeface="+mn-ea"/>
                          <a:cs typeface="+mn-cs"/>
                        </a:rPr>
                        <a:t>) on the colour wheel.</a:t>
                      </a:r>
                      <a:endParaRPr lang="en-GB" sz="125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3"/>
                  </a:ext>
                </a:extLst>
              </a:tr>
            </a:tbl>
          </a:graphicData>
        </a:graphic>
      </p:graphicFrame>
      <p:pic>
        <p:nvPicPr>
          <p:cNvPr id="3" name="Picture 2"/>
          <p:cNvPicPr>
            <a:picLocks noChangeAspect="1"/>
          </p:cNvPicPr>
          <p:nvPr/>
        </p:nvPicPr>
        <p:blipFill>
          <a:blip r:embed="rId2"/>
          <a:stretch>
            <a:fillRect/>
          </a:stretch>
        </p:blipFill>
        <p:spPr>
          <a:xfrm>
            <a:off x="5982464" y="2327625"/>
            <a:ext cx="2540900" cy="1844410"/>
          </a:xfrm>
          <a:prstGeom prst="rect">
            <a:avLst/>
          </a:prstGeom>
        </p:spPr>
      </p:pic>
      <p:pic>
        <p:nvPicPr>
          <p:cNvPr id="9" name="Picture 8"/>
          <p:cNvPicPr>
            <a:picLocks noChangeAspect="1"/>
          </p:cNvPicPr>
          <p:nvPr/>
        </p:nvPicPr>
        <p:blipFill>
          <a:blip r:embed="rId3"/>
          <a:stretch>
            <a:fillRect/>
          </a:stretch>
        </p:blipFill>
        <p:spPr>
          <a:xfrm>
            <a:off x="4642563" y="1332477"/>
            <a:ext cx="864764" cy="858212"/>
          </a:xfrm>
          <a:prstGeom prst="rect">
            <a:avLst/>
          </a:prstGeom>
        </p:spPr>
      </p:pic>
      <p:pic>
        <p:nvPicPr>
          <p:cNvPr id="8" name="Picture 7"/>
          <p:cNvPicPr>
            <a:picLocks noChangeAspect="1"/>
          </p:cNvPicPr>
          <p:nvPr/>
        </p:nvPicPr>
        <p:blipFill rotWithShape="1">
          <a:blip r:embed="rId4"/>
          <a:srcRect b="8169"/>
          <a:stretch/>
        </p:blipFill>
        <p:spPr>
          <a:xfrm>
            <a:off x="2856125" y="1646458"/>
            <a:ext cx="1553398" cy="740681"/>
          </a:xfrm>
          <a:prstGeom prst="rect">
            <a:avLst/>
          </a:prstGeom>
        </p:spPr>
      </p:pic>
      <p:sp>
        <p:nvSpPr>
          <p:cNvPr id="2" name="Rectangle 1"/>
          <p:cNvSpPr/>
          <p:nvPr/>
        </p:nvSpPr>
        <p:spPr>
          <a:xfrm>
            <a:off x="5664760" y="762974"/>
            <a:ext cx="1533944" cy="1477099"/>
          </a:xfrm>
          <a:prstGeom prst="rect">
            <a:avLst/>
          </a:prstGeom>
          <a:solidFill>
            <a:schemeClr val="accent3">
              <a:lumMod val="40000"/>
              <a:lumOff val="60000"/>
            </a:schemeClr>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650" b="1" dirty="0" smtClean="0"/>
              <a:t>Assessment</a:t>
            </a:r>
            <a:r>
              <a:rPr lang="en-GB" sz="1650" dirty="0" smtClean="0"/>
              <a:t> </a:t>
            </a:r>
          </a:p>
          <a:p>
            <a:pPr algn="ctr"/>
            <a:r>
              <a:rPr lang="en-GB" sz="1650" dirty="0" smtClean="0"/>
              <a:t>Can you use a range of colours in your work?</a:t>
            </a:r>
            <a:endParaRPr lang="en-GB" dirty="0"/>
          </a:p>
        </p:txBody>
      </p:sp>
      <p:pic>
        <p:nvPicPr>
          <p:cNvPr id="14" name="Picture 13"/>
          <p:cNvPicPr>
            <a:picLocks noChangeAspect="1"/>
          </p:cNvPicPr>
          <p:nvPr/>
        </p:nvPicPr>
        <p:blipFill>
          <a:blip r:embed="rId5"/>
          <a:stretch>
            <a:fillRect/>
          </a:stretch>
        </p:blipFill>
        <p:spPr>
          <a:xfrm>
            <a:off x="7288080" y="206090"/>
            <a:ext cx="1777705" cy="1755758"/>
          </a:xfrm>
          <a:prstGeom prst="rect">
            <a:avLst/>
          </a:prstGeom>
        </p:spPr>
      </p:pic>
      <p:pic>
        <p:nvPicPr>
          <p:cNvPr id="5" name="Picture 4"/>
          <p:cNvPicPr>
            <a:picLocks noChangeAspect="1"/>
          </p:cNvPicPr>
          <p:nvPr/>
        </p:nvPicPr>
        <p:blipFill>
          <a:blip r:embed="rId6"/>
          <a:stretch>
            <a:fillRect/>
          </a:stretch>
        </p:blipFill>
        <p:spPr>
          <a:xfrm>
            <a:off x="2810237" y="2847563"/>
            <a:ext cx="804534" cy="804534"/>
          </a:xfrm>
          <a:prstGeom prst="rect">
            <a:avLst/>
          </a:prstGeom>
        </p:spPr>
      </p:pic>
      <p:pic>
        <p:nvPicPr>
          <p:cNvPr id="13" name="Picture 12"/>
          <p:cNvPicPr>
            <a:picLocks noChangeAspect="1"/>
          </p:cNvPicPr>
          <p:nvPr/>
        </p:nvPicPr>
        <p:blipFill rotWithShape="1">
          <a:blip r:embed="rId7"/>
          <a:srcRect l="33452" r="10021" b="8749"/>
          <a:stretch/>
        </p:blipFill>
        <p:spPr>
          <a:xfrm>
            <a:off x="3811106" y="3249830"/>
            <a:ext cx="1627110" cy="871032"/>
          </a:xfrm>
          <a:prstGeom prst="rect">
            <a:avLst/>
          </a:prstGeom>
        </p:spPr>
      </p:pic>
    </p:spTree>
    <p:extLst>
      <p:ext uri="{BB962C8B-B14F-4D97-AF65-F5344CB8AC3E}">
        <p14:creationId xmlns:p14="http://schemas.microsoft.com/office/powerpoint/2010/main" val="33973296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5726" y="216697"/>
            <a:ext cx="6758132" cy="584775"/>
          </a:xfrm>
          <a:prstGeom prst="rect">
            <a:avLst/>
          </a:prstGeom>
          <a:noFill/>
        </p:spPr>
        <p:txBody>
          <a:bodyPr wrap="none" rtlCol="0">
            <a:spAutoFit/>
          </a:bodyPr>
          <a:lstStyle/>
          <a:p>
            <a:r>
              <a:rPr lang="en-GB" sz="3200" b="1" dirty="0" smtClean="0"/>
              <a:t>Year 3 Textiles/Sewing Knowledge Mat</a:t>
            </a:r>
            <a:endParaRPr lang="en-GB" sz="3200" b="1" dirty="0"/>
          </a:p>
        </p:txBody>
      </p:sp>
      <p:graphicFrame>
        <p:nvGraphicFramePr>
          <p:cNvPr id="6" name="Table 5"/>
          <p:cNvGraphicFramePr>
            <a:graphicFrameLocks noGrp="1"/>
          </p:cNvGraphicFramePr>
          <p:nvPr>
            <p:extLst>
              <p:ext uri="{D42A27DB-BD31-4B8C-83A1-F6EECF244321}">
                <p14:modId xmlns:p14="http://schemas.microsoft.com/office/powerpoint/2010/main" val="4290403993"/>
              </p:ext>
            </p:extLst>
          </p:nvPr>
        </p:nvGraphicFramePr>
        <p:xfrm>
          <a:off x="135098" y="769169"/>
          <a:ext cx="5603602" cy="4931332"/>
        </p:xfrm>
        <a:graphic>
          <a:graphicData uri="http://schemas.openxmlformats.org/drawingml/2006/table">
            <a:tbl>
              <a:tblPr firstRow="1" bandRow="1">
                <a:tableStyleId>{F5AB1C69-6EDB-4FF4-983F-18BD219EF322}</a:tableStyleId>
              </a:tblPr>
              <a:tblGrid>
                <a:gridCol w="2276662">
                  <a:extLst>
                    <a:ext uri="{9D8B030D-6E8A-4147-A177-3AD203B41FA5}">
                      <a16:colId xmlns:a16="http://schemas.microsoft.com/office/drawing/2014/main" val="20000"/>
                    </a:ext>
                  </a:extLst>
                </a:gridCol>
                <a:gridCol w="3326940">
                  <a:extLst>
                    <a:ext uri="{9D8B030D-6E8A-4147-A177-3AD203B41FA5}">
                      <a16:colId xmlns:a16="http://schemas.microsoft.com/office/drawing/2014/main" val="20001"/>
                    </a:ext>
                  </a:extLst>
                </a:gridCol>
              </a:tblGrid>
              <a:tr h="427583">
                <a:tc>
                  <a:txBody>
                    <a:bodyPr/>
                    <a:lstStyle/>
                    <a:p>
                      <a:r>
                        <a:rPr lang="en-GB" dirty="0" smtClean="0">
                          <a:latin typeface="Comic Sans MS" panose="030F0702030302020204" pitchFamily="66" charset="0"/>
                        </a:rPr>
                        <a:t>Sticky</a:t>
                      </a:r>
                      <a:r>
                        <a:rPr lang="en-GB" baseline="0" dirty="0" smtClean="0">
                          <a:latin typeface="Comic Sans MS" panose="030F0702030302020204" pitchFamily="66" charset="0"/>
                        </a:rPr>
                        <a:t> knowledge</a:t>
                      </a:r>
                      <a:endParaRPr lang="en-GB" dirty="0">
                        <a:latin typeface="Comic Sans MS" panose="030F0702030302020204" pitchFamily="66" charset="0"/>
                      </a:endParaRPr>
                    </a:p>
                  </a:txBody>
                  <a:tcPr/>
                </a:tc>
                <a:tc>
                  <a:txBody>
                    <a:bodyPr/>
                    <a:lstStyle/>
                    <a:p>
                      <a:r>
                        <a:rPr lang="en-GB" dirty="0" smtClean="0">
                          <a:latin typeface="Comic Sans MS" panose="030F0702030302020204" pitchFamily="66" charset="0"/>
                        </a:rPr>
                        <a:t>Associated Famous Artist/s </a:t>
                      </a:r>
                    </a:p>
                  </a:txBody>
                  <a:tcPr/>
                </a:tc>
                <a:extLst>
                  <a:ext uri="{0D108BD9-81ED-4DB2-BD59-A6C34878D82A}">
                    <a16:rowId xmlns:a16="http://schemas.microsoft.com/office/drawing/2014/main" val="10000"/>
                  </a:ext>
                </a:extLst>
              </a:tr>
              <a:tr h="2901567">
                <a:tc>
                  <a:txBody>
                    <a:bodyPr/>
                    <a:lstStyle/>
                    <a:p>
                      <a:pPr marL="285750" indent="-285750">
                        <a:buFont typeface="Arial" panose="020B0604020202020204" pitchFamily="34" charset="0"/>
                        <a:buChar char="•"/>
                      </a:pPr>
                      <a:r>
                        <a:rPr lang="en-GB" sz="1400" dirty="0" smtClean="0">
                          <a:latin typeface="Comic Sans MS" pitchFamily="66" charset="0"/>
                        </a:rPr>
                        <a:t>To revisit</a:t>
                      </a:r>
                      <a:r>
                        <a:rPr lang="en-GB" sz="1400" baseline="0" dirty="0" smtClean="0">
                          <a:latin typeface="Comic Sans MS" pitchFamily="66" charset="0"/>
                        </a:rPr>
                        <a:t> knowledge of running stitch.</a:t>
                      </a:r>
                    </a:p>
                    <a:p>
                      <a:pPr marL="285750" indent="-285750">
                        <a:buFont typeface="Arial" panose="020B0604020202020204" pitchFamily="34" charset="0"/>
                        <a:buChar char="•"/>
                      </a:pPr>
                      <a:endParaRPr lang="en-GB" sz="1400" dirty="0" smtClean="0">
                        <a:latin typeface="Comic Sans MS" pitchFamily="66" charset="0"/>
                      </a:endParaRPr>
                    </a:p>
                    <a:p>
                      <a:pPr marL="285750" indent="-285750">
                        <a:buFont typeface="Arial" panose="020B0604020202020204" pitchFamily="34" charset="0"/>
                        <a:buChar char="•"/>
                      </a:pPr>
                      <a:r>
                        <a:rPr lang="en-GB" sz="1400" dirty="0" smtClean="0">
                          <a:latin typeface="Comic Sans MS" pitchFamily="66" charset="0"/>
                        </a:rPr>
                        <a:t>To know how</a:t>
                      </a:r>
                      <a:r>
                        <a:rPr lang="en-GB" sz="1400" baseline="0" dirty="0" smtClean="0">
                          <a:latin typeface="Comic Sans MS" pitchFamily="66" charset="0"/>
                        </a:rPr>
                        <a:t> to use cross stitch</a:t>
                      </a:r>
                    </a:p>
                    <a:p>
                      <a:pPr marL="285750" indent="-285750">
                        <a:buFont typeface="Arial" panose="020B0604020202020204" pitchFamily="34" charset="0"/>
                        <a:buChar char="•"/>
                      </a:pPr>
                      <a:endParaRPr lang="en-GB" sz="1400" baseline="0" dirty="0" smtClean="0">
                        <a:latin typeface="Comic Sans MS" pitchFamily="66" charset="0"/>
                      </a:endParaRPr>
                    </a:p>
                    <a:p>
                      <a:pPr marL="285750" indent="-285750">
                        <a:buFont typeface="Arial" panose="020B0604020202020204" pitchFamily="34" charset="0"/>
                        <a:buChar char="•"/>
                      </a:pPr>
                      <a:endParaRPr lang="en-GB" sz="1400" baseline="0" dirty="0" smtClean="0">
                        <a:latin typeface="Comic Sans MS" pitchFamily="66" charset="0"/>
                      </a:endParaRPr>
                    </a:p>
                    <a:p>
                      <a:pPr marL="285750" indent="-285750">
                        <a:buFont typeface="Arial" panose="020B0604020202020204" pitchFamily="34" charset="0"/>
                        <a:buChar char="•"/>
                      </a:pPr>
                      <a:endParaRPr lang="en-GB" sz="1400" baseline="0" dirty="0" smtClean="0">
                        <a:latin typeface="Comic Sans MS" pitchFamily="66" charset="0"/>
                      </a:endParaRPr>
                    </a:p>
                    <a:p>
                      <a:pPr marL="285750" indent="-285750">
                        <a:buFont typeface="Arial" panose="020B0604020202020204" pitchFamily="34" charset="0"/>
                        <a:buChar char="•"/>
                      </a:pPr>
                      <a:endParaRPr lang="en-GB" sz="1400" baseline="0" dirty="0" smtClean="0">
                        <a:latin typeface="Comic Sans MS" pitchFamily="66" charset="0"/>
                      </a:endParaRPr>
                    </a:p>
                    <a:p>
                      <a:pPr marL="285750" indent="-285750">
                        <a:buFont typeface="Arial" panose="020B0604020202020204" pitchFamily="34" charset="0"/>
                        <a:buChar char="•"/>
                      </a:pPr>
                      <a:endParaRPr lang="en-GB" sz="1400" baseline="0" dirty="0" smtClean="0">
                        <a:latin typeface="Comic Sans MS" pitchFamily="66" charset="0"/>
                      </a:endParaRPr>
                    </a:p>
                    <a:p>
                      <a:pPr marL="285750" indent="-285750">
                        <a:buFont typeface="Arial" panose="020B0604020202020204" pitchFamily="34" charset="0"/>
                        <a:buChar char="•"/>
                      </a:pPr>
                      <a:endParaRPr lang="en-GB" sz="1400" baseline="0" dirty="0" smtClean="0">
                        <a:latin typeface="Comic Sans MS" pitchFamily="66" charset="0"/>
                      </a:endParaRPr>
                    </a:p>
                    <a:p>
                      <a:pPr marL="285750" indent="-285750">
                        <a:buFont typeface="Arial" panose="020B0604020202020204" pitchFamily="34" charset="0"/>
                        <a:buChar char="•"/>
                      </a:pPr>
                      <a:endParaRPr lang="en-GB" sz="1400" baseline="0" dirty="0" smtClean="0">
                        <a:latin typeface="Comic Sans MS" pitchFamily="66" charset="0"/>
                      </a:endParaRPr>
                    </a:p>
                    <a:p>
                      <a:pPr marL="285750" indent="-285750">
                        <a:buFont typeface="Arial" panose="020B0604020202020204" pitchFamily="34" charset="0"/>
                        <a:buChar char="•"/>
                      </a:pPr>
                      <a:endParaRPr lang="en-GB" sz="1400" baseline="0" dirty="0" smtClean="0">
                        <a:latin typeface="Comic Sans MS" pitchFamily="66" charset="0"/>
                      </a:endParaRPr>
                    </a:p>
                    <a:p>
                      <a:pPr marL="285750" indent="-285750">
                        <a:buFont typeface="Arial" panose="020B0604020202020204" pitchFamily="34" charset="0"/>
                        <a:buChar char="•"/>
                      </a:pPr>
                      <a:endParaRPr lang="en-GB" sz="1400" baseline="0" dirty="0" smtClean="0">
                        <a:latin typeface="Comic Sans MS" pitchFamily="66" charset="0"/>
                      </a:endParaRPr>
                    </a:p>
                    <a:p>
                      <a:pPr marL="285750" indent="-285750">
                        <a:buFont typeface="Arial" panose="020B0604020202020204" pitchFamily="34" charset="0"/>
                        <a:buChar char="•"/>
                      </a:pPr>
                      <a:endParaRPr lang="en-GB" sz="1400" dirty="0">
                        <a:latin typeface="Comic Sans MS" pitchFamily="66" charset="0"/>
                      </a:endParaRPr>
                    </a:p>
                  </a:txBody>
                  <a:tcPr/>
                </a:tc>
                <a:tc>
                  <a:txBody>
                    <a:bodyPr/>
                    <a:lstStyle/>
                    <a:p>
                      <a:pPr marL="0" algn="l" defTabSz="914400" rtl="0" eaLnBrk="1" latinLnBrk="0" hangingPunct="1"/>
                      <a:r>
                        <a:rPr lang="en-GB" sz="1400" kern="1200" dirty="0" smtClean="0">
                          <a:solidFill>
                            <a:schemeClr val="dk1"/>
                          </a:solidFill>
                          <a:latin typeface="Comic Sans MS" pitchFamily="66" charset="0"/>
                          <a:ea typeface="+mn-ea"/>
                          <a:cs typeface="+mn-cs"/>
                        </a:rPr>
                        <a:t>Billie </a:t>
                      </a:r>
                      <a:r>
                        <a:rPr lang="en-GB" sz="1400" kern="1200" dirty="0" err="1" smtClean="0">
                          <a:solidFill>
                            <a:schemeClr val="dk1"/>
                          </a:solidFill>
                          <a:latin typeface="Comic Sans MS" pitchFamily="66" charset="0"/>
                          <a:ea typeface="+mn-ea"/>
                          <a:cs typeface="+mn-cs"/>
                        </a:rPr>
                        <a:t>Zangewa</a:t>
                      </a:r>
                      <a:endParaRPr lang="en-GB" sz="1400" kern="1200" dirty="0" smtClean="0">
                        <a:solidFill>
                          <a:schemeClr val="dk1"/>
                        </a:solidFill>
                        <a:latin typeface="Comic Sans MS" pitchFamily="66" charset="0"/>
                        <a:ea typeface="+mn-ea"/>
                        <a:cs typeface="+mn-cs"/>
                      </a:endParaRPr>
                    </a:p>
                  </a:txBody>
                  <a:tcPr/>
                </a:tc>
                <a:extLst>
                  <a:ext uri="{0D108BD9-81ED-4DB2-BD59-A6C34878D82A}">
                    <a16:rowId xmlns:a16="http://schemas.microsoft.com/office/drawing/2014/main" val="10001"/>
                  </a:ext>
                </a:extLst>
              </a:tr>
              <a:tr h="1211909">
                <a:tc>
                  <a:txBody>
                    <a:bodyPr/>
                    <a:lstStyle/>
                    <a:p>
                      <a:endParaRPr lang="en-GB" sz="1400" kern="1200" dirty="0">
                        <a:solidFill>
                          <a:schemeClr val="dk1"/>
                        </a:solidFill>
                        <a:latin typeface="Comic Sans MS" pitchFamily="66" charset="0"/>
                        <a:ea typeface="+mn-ea"/>
                        <a:cs typeface="+mn-cs"/>
                      </a:endParaRPr>
                    </a:p>
                  </a:txBody>
                  <a:tcPr/>
                </a:tc>
                <a:tc>
                  <a:txBody>
                    <a:bodyPr/>
                    <a:lstStyle/>
                    <a:p>
                      <a:pPr marL="0" algn="l" defTabSz="914400" rtl="0" eaLnBrk="1" latinLnBrk="0" hangingPunct="1"/>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4086219035"/>
              </p:ext>
            </p:extLst>
          </p:nvPr>
        </p:nvGraphicFramePr>
        <p:xfrm>
          <a:off x="122963" y="4365104"/>
          <a:ext cx="8875182" cy="2046358"/>
        </p:xfrm>
        <a:graphic>
          <a:graphicData uri="http://schemas.openxmlformats.org/drawingml/2006/table">
            <a:tbl>
              <a:tblPr firstRow="1" bandRow="1">
                <a:tableStyleId>{69C7853C-536D-4A76-A0AE-DD22124D55A5}</a:tableStyleId>
              </a:tblPr>
              <a:tblGrid>
                <a:gridCol w="1784741">
                  <a:extLst>
                    <a:ext uri="{9D8B030D-6E8A-4147-A177-3AD203B41FA5}">
                      <a16:colId xmlns:a16="http://schemas.microsoft.com/office/drawing/2014/main" val="20000"/>
                    </a:ext>
                  </a:extLst>
                </a:gridCol>
                <a:gridCol w="7090441">
                  <a:extLst>
                    <a:ext uri="{9D8B030D-6E8A-4147-A177-3AD203B41FA5}">
                      <a16:colId xmlns:a16="http://schemas.microsoft.com/office/drawing/2014/main" val="20001"/>
                    </a:ext>
                  </a:extLst>
                </a:gridCol>
              </a:tblGrid>
              <a:tr h="253444">
                <a:tc>
                  <a:txBody>
                    <a:bodyPr/>
                    <a:lstStyle/>
                    <a:p>
                      <a:r>
                        <a:rPr lang="en-GB" dirty="0" smtClean="0">
                          <a:latin typeface="Comic Sans MS" panose="030F0702030302020204" pitchFamily="66" charset="0"/>
                        </a:rPr>
                        <a:t>Vocabulary</a:t>
                      </a:r>
                      <a:endParaRPr lang="en-GB" dirty="0">
                        <a:latin typeface="Comic Sans MS" panose="030F0702030302020204" pitchFamily="66" charset="0"/>
                      </a:endParaRPr>
                    </a:p>
                  </a:txBody>
                  <a:tcPr/>
                </a:tc>
                <a:tc>
                  <a:txBody>
                    <a:bodyPr/>
                    <a:lstStyle/>
                    <a:p>
                      <a:r>
                        <a:rPr lang="en-GB" dirty="0" smtClean="0">
                          <a:latin typeface="Comic Sans MS" panose="030F0702030302020204" pitchFamily="66" charset="0"/>
                        </a:rPr>
                        <a:t>Definition</a:t>
                      </a:r>
                      <a:endParaRPr lang="en-GB" dirty="0">
                        <a:latin typeface="Comic Sans MS" panose="030F0702030302020204" pitchFamily="66" charset="0"/>
                      </a:endParaRPr>
                    </a:p>
                  </a:txBody>
                  <a:tcPr/>
                </a:tc>
                <a:extLst>
                  <a:ext uri="{0D108BD9-81ED-4DB2-BD59-A6C34878D82A}">
                    <a16:rowId xmlns:a16="http://schemas.microsoft.com/office/drawing/2014/main" val="10000"/>
                  </a:ext>
                </a:extLst>
              </a:tr>
              <a:tr h="610652">
                <a:tc>
                  <a:txBody>
                    <a:bodyPr/>
                    <a:lstStyle/>
                    <a:p>
                      <a:r>
                        <a:rPr lang="en-GB" sz="1600" b="1" kern="1200" dirty="0" smtClean="0">
                          <a:solidFill>
                            <a:schemeClr val="dk1"/>
                          </a:solidFill>
                          <a:latin typeface="Comic Sans MS" pitchFamily="66" charset="0"/>
                          <a:ea typeface="+mn-ea"/>
                          <a:cs typeface="+mn-cs"/>
                        </a:rPr>
                        <a:t>Running stitch</a:t>
                      </a:r>
                      <a:endParaRPr lang="en-GB" sz="1600" b="1" kern="1200" dirty="0">
                        <a:solidFill>
                          <a:schemeClr val="dk1"/>
                        </a:solidFill>
                        <a:latin typeface="Comic Sans MS" pitchFamily="66" charset="0"/>
                        <a:ea typeface="+mn-ea"/>
                        <a:cs typeface="+mn-cs"/>
                      </a:endParaRPr>
                    </a:p>
                  </a:txBody>
                  <a:tcPr/>
                </a:tc>
                <a:tc>
                  <a:txBody>
                    <a:bodyPr/>
                    <a:lstStyle/>
                    <a:p>
                      <a:r>
                        <a:rPr lang="en-GB" sz="1200" dirty="0" smtClean="0">
                          <a:latin typeface="Comic Sans MS" panose="030F0702030302020204" pitchFamily="66" charset="0"/>
                        </a:rPr>
                        <a:t> </a:t>
                      </a:r>
                      <a:r>
                        <a:rPr lang="en-GB" sz="1400" dirty="0" smtClean="0">
                          <a:latin typeface="Comic Sans MS" panose="030F0702030302020204" pitchFamily="66" charset="0"/>
                        </a:rPr>
                        <a:t>To create a running stitch,  the needle is</a:t>
                      </a:r>
                      <a:r>
                        <a:rPr lang="en-GB" sz="1400" baseline="0" dirty="0" smtClean="0">
                          <a:latin typeface="Comic Sans MS" panose="030F0702030302020204" pitchFamily="66" charset="0"/>
                        </a:rPr>
                        <a:t> passed</a:t>
                      </a:r>
                      <a:r>
                        <a:rPr lang="en-GB" sz="1400" dirty="0" smtClean="0">
                          <a:latin typeface="Comic Sans MS" panose="030F0702030302020204" pitchFamily="66" charset="0"/>
                        </a:rPr>
                        <a:t> in and out of the fabric.</a:t>
                      </a:r>
                      <a:endParaRPr lang="en-GB" sz="1400" dirty="0">
                        <a:latin typeface="Comic Sans MS" pitchFamily="66" charset="0"/>
                      </a:endParaRPr>
                    </a:p>
                  </a:txBody>
                  <a:tcPr/>
                </a:tc>
                <a:extLst>
                  <a:ext uri="{0D108BD9-81ED-4DB2-BD59-A6C34878D82A}">
                    <a16:rowId xmlns:a16="http://schemas.microsoft.com/office/drawing/2014/main" val="10001"/>
                  </a:ext>
                </a:extLst>
              </a:tr>
              <a:tr h="490826">
                <a:tc>
                  <a:txBody>
                    <a:bodyPr/>
                    <a:lstStyle/>
                    <a:p>
                      <a:r>
                        <a:rPr lang="en-GB" sz="1600" b="1" kern="1200" dirty="0" smtClean="0">
                          <a:solidFill>
                            <a:schemeClr val="dk1"/>
                          </a:solidFill>
                          <a:latin typeface="Comic Sans MS" pitchFamily="66" charset="0"/>
                          <a:ea typeface="+mn-ea"/>
                          <a:cs typeface="+mn-cs"/>
                        </a:rPr>
                        <a:t>Cross stitch</a:t>
                      </a:r>
                      <a:endParaRPr lang="en-GB" sz="1600" b="1" kern="1200" dirty="0">
                        <a:solidFill>
                          <a:schemeClr val="dk1"/>
                        </a:solidFill>
                        <a:latin typeface="Comic Sans MS" pitchFamily="66" charset="0"/>
                        <a:ea typeface="+mn-ea"/>
                        <a:cs typeface="+mn-cs"/>
                      </a:endParaRPr>
                    </a:p>
                  </a:txBody>
                  <a:tcPr/>
                </a:tc>
                <a:tc>
                  <a:txBody>
                    <a:bodyPr/>
                    <a:lstStyle/>
                    <a:p>
                      <a:r>
                        <a:rPr lang="en-GB" sz="1400" dirty="0" smtClean="0">
                          <a:latin typeface="Comic Sans MS" panose="030F0702030302020204" pitchFamily="66" charset="0"/>
                        </a:rPr>
                        <a:t>Stitches are sewn in an</a:t>
                      </a:r>
                      <a:r>
                        <a:rPr lang="en-GB" sz="1400" baseline="0" dirty="0" smtClean="0">
                          <a:latin typeface="Comic Sans MS" panose="030F0702030302020204" pitchFamily="66" charset="0"/>
                        </a:rPr>
                        <a:t> X-shape.</a:t>
                      </a:r>
                      <a:endParaRPr lang="en-GB" sz="1400" dirty="0">
                        <a:latin typeface="Comic Sans MS" panose="030F0702030302020204" pitchFamily="66" charset="0"/>
                      </a:endParaRPr>
                    </a:p>
                  </a:txBody>
                  <a:tcPr/>
                </a:tc>
                <a:extLst>
                  <a:ext uri="{0D108BD9-81ED-4DB2-BD59-A6C34878D82A}">
                    <a16:rowId xmlns:a16="http://schemas.microsoft.com/office/drawing/2014/main" val="10002"/>
                  </a:ext>
                </a:extLst>
              </a:tr>
              <a:tr h="517286">
                <a:tc>
                  <a:txBody>
                    <a:bodyPr/>
                    <a:lstStyle/>
                    <a:p>
                      <a:pPr marL="0" algn="l" defTabSz="914400" rtl="0" eaLnBrk="1" latinLnBrk="0" hangingPunct="1"/>
                      <a:r>
                        <a:rPr lang="en-GB" sz="1600" b="1" kern="1200" dirty="0" smtClean="0">
                          <a:solidFill>
                            <a:schemeClr val="dk1"/>
                          </a:solidFill>
                          <a:latin typeface="Comic Sans MS" pitchFamily="66" charset="0"/>
                          <a:ea typeface="+mn-ea"/>
                          <a:cs typeface="+mn-cs"/>
                        </a:rPr>
                        <a:t>Key Words:</a:t>
                      </a:r>
                      <a:endParaRPr lang="en-GB" sz="1600" b="1" kern="1200" dirty="0">
                        <a:solidFill>
                          <a:schemeClr val="dk1"/>
                        </a:solidFill>
                        <a:latin typeface="Comic Sans MS" pitchFamily="66" charset="0"/>
                        <a:ea typeface="+mn-ea"/>
                        <a:cs typeface="+mn-cs"/>
                      </a:endParaRPr>
                    </a:p>
                  </a:txBody>
                  <a:tcPr/>
                </a:tc>
                <a:tc>
                  <a:txBody>
                    <a:bodyPr/>
                    <a:lstStyle/>
                    <a:p>
                      <a:r>
                        <a:rPr lang="en-GB" sz="1600" dirty="0" smtClean="0">
                          <a:latin typeface="Comic Sans MS" panose="030F0702030302020204" pitchFamily="66" charset="0"/>
                        </a:rPr>
                        <a:t>Fabric, textiles, sewing, running stitch, cross stitch, thread,</a:t>
                      </a:r>
                      <a:r>
                        <a:rPr lang="en-GB" sz="1600" baseline="0" dirty="0" smtClean="0">
                          <a:latin typeface="Comic Sans MS" panose="030F0702030302020204" pitchFamily="66" charset="0"/>
                        </a:rPr>
                        <a:t> needle, eye of the needle</a:t>
                      </a:r>
                      <a:endParaRPr lang="en-GB" sz="1600" dirty="0">
                        <a:latin typeface="Comic Sans MS" panose="030F0702030302020204" pitchFamily="66" charset="0"/>
                      </a:endParaRPr>
                    </a:p>
                  </a:txBody>
                  <a:tcPr/>
                </a:tc>
                <a:extLst>
                  <a:ext uri="{0D108BD9-81ED-4DB2-BD59-A6C34878D82A}">
                    <a16:rowId xmlns:a16="http://schemas.microsoft.com/office/drawing/2014/main" val="10003"/>
                  </a:ext>
                </a:extLst>
              </a:tr>
            </a:tbl>
          </a:graphicData>
        </a:graphic>
      </p:graphicFrame>
      <p:sp>
        <p:nvSpPr>
          <p:cNvPr id="10" name="Rectangle 9"/>
          <p:cNvSpPr/>
          <p:nvPr/>
        </p:nvSpPr>
        <p:spPr>
          <a:xfrm>
            <a:off x="3695804" y="3982404"/>
            <a:ext cx="1596276" cy="307777"/>
          </a:xfrm>
          <a:prstGeom prst="rect">
            <a:avLst/>
          </a:prstGeom>
        </p:spPr>
        <p:txBody>
          <a:bodyPr wrap="square">
            <a:spAutoFit/>
          </a:bodyPr>
          <a:lstStyle/>
          <a:p>
            <a:r>
              <a:rPr lang="en-GB" sz="1400" dirty="0" err="1" smtClean="0">
                <a:latin typeface="Comic Sans MS" panose="030F0702030302020204" pitchFamily="66" charset="0"/>
              </a:rPr>
              <a:t>Kazuhito</a:t>
            </a:r>
            <a:r>
              <a:rPr lang="en-GB" sz="1400" dirty="0" smtClean="0">
                <a:latin typeface="Comic Sans MS" panose="030F0702030302020204" pitchFamily="66" charset="0"/>
              </a:rPr>
              <a:t> </a:t>
            </a:r>
            <a:r>
              <a:rPr lang="en-GB" sz="1400" dirty="0" err="1" smtClean="0">
                <a:latin typeface="Comic Sans MS" panose="030F0702030302020204" pitchFamily="66" charset="0"/>
              </a:rPr>
              <a:t>Takadoi</a:t>
            </a:r>
            <a:endParaRPr lang="en-GB" sz="1400" dirty="0">
              <a:latin typeface="Comic Sans MS" panose="030F0702030302020204" pitchFamily="66" charset="0"/>
            </a:endParaRPr>
          </a:p>
        </p:txBody>
      </p:sp>
      <p:pic>
        <p:nvPicPr>
          <p:cNvPr id="12" name="Picture 11"/>
          <p:cNvPicPr>
            <a:picLocks noChangeAspect="1"/>
          </p:cNvPicPr>
          <p:nvPr/>
        </p:nvPicPr>
        <p:blipFill>
          <a:blip r:embed="rId2"/>
          <a:stretch>
            <a:fillRect/>
          </a:stretch>
        </p:blipFill>
        <p:spPr>
          <a:xfrm>
            <a:off x="7088779" y="511212"/>
            <a:ext cx="1686467" cy="1299452"/>
          </a:xfrm>
          <a:prstGeom prst="rect">
            <a:avLst/>
          </a:prstGeom>
        </p:spPr>
      </p:pic>
      <p:pic>
        <p:nvPicPr>
          <p:cNvPr id="13" name="Picture 12"/>
          <p:cNvPicPr>
            <a:picLocks noChangeAspect="1"/>
          </p:cNvPicPr>
          <p:nvPr/>
        </p:nvPicPr>
        <p:blipFill>
          <a:blip r:embed="rId3"/>
          <a:stretch>
            <a:fillRect/>
          </a:stretch>
        </p:blipFill>
        <p:spPr>
          <a:xfrm>
            <a:off x="6953858" y="1993504"/>
            <a:ext cx="1404013" cy="407214"/>
          </a:xfrm>
          <a:prstGeom prst="rect">
            <a:avLst/>
          </a:prstGeom>
        </p:spPr>
      </p:pic>
      <p:pic>
        <p:nvPicPr>
          <p:cNvPr id="15" name="Picture 14"/>
          <p:cNvPicPr>
            <a:picLocks noChangeAspect="1"/>
          </p:cNvPicPr>
          <p:nvPr/>
        </p:nvPicPr>
        <p:blipFill rotWithShape="1">
          <a:blip r:embed="rId4"/>
          <a:srcRect l="62220" t="26800" b="12986"/>
          <a:stretch/>
        </p:blipFill>
        <p:spPr>
          <a:xfrm>
            <a:off x="2570813" y="1551450"/>
            <a:ext cx="971534" cy="1293684"/>
          </a:xfrm>
          <a:prstGeom prst="rect">
            <a:avLst/>
          </a:prstGeom>
        </p:spPr>
      </p:pic>
      <p:sp>
        <p:nvSpPr>
          <p:cNvPr id="16" name="Oval Callout 15"/>
          <p:cNvSpPr/>
          <p:nvPr/>
        </p:nvSpPr>
        <p:spPr>
          <a:xfrm>
            <a:off x="6728345" y="2662144"/>
            <a:ext cx="2361837" cy="1558943"/>
          </a:xfrm>
          <a:prstGeom prst="wedgeEllipseCallout">
            <a:avLst>
              <a:gd name="adj1" fmla="val -43080"/>
              <a:gd name="adj2" fmla="val -55256"/>
            </a:avLst>
          </a:prstGeom>
          <a:solidFill>
            <a:schemeClr val="accent3">
              <a:lumMod val="60000"/>
              <a:lumOff val="4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u="sng" dirty="0" smtClean="0">
                <a:latin typeface="Comic Sans MS" panose="030F0702030302020204" pitchFamily="66" charset="0"/>
              </a:rPr>
              <a:t>Assessment</a:t>
            </a:r>
            <a:r>
              <a:rPr lang="en-GB" sz="1600" dirty="0" smtClean="0">
                <a:latin typeface="Comic Sans MS" panose="030F0702030302020204" pitchFamily="66" charset="0"/>
              </a:rPr>
              <a:t> Can you use running and  cross stitch in your design?</a:t>
            </a:r>
            <a:endParaRPr lang="en-GB" sz="1600" dirty="0">
              <a:latin typeface="Comic Sans MS" panose="030F0702030302020204" pitchFamily="66" charset="0"/>
            </a:endParaRPr>
          </a:p>
        </p:txBody>
      </p:sp>
      <p:pic>
        <p:nvPicPr>
          <p:cNvPr id="9" name="Picture 8"/>
          <p:cNvPicPr>
            <a:picLocks noChangeAspect="1"/>
          </p:cNvPicPr>
          <p:nvPr/>
        </p:nvPicPr>
        <p:blipFill rotWithShape="1">
          <a:blip r:embed="rId5"/>
          <a:srcRect l="11927" b="6063"/>
          <a:stretch/>
        </p:blipFill>
        <p:spPr>
          <a:xfrm>
            <a:off x="2570813" y="2959655"/>
            <a:ext cx="1090574" cy="1172122"/>
          </a:xfrm>
          <a:prstGeom prst="rect">
            <a:avLst/>
          </a:prstGeom>
        </p:spPr>
      </p:pic>
      <p:pic>
        <p:nvPicPr>
          <p:cNvPr id="8" name="Picture 7"/>
          <p:cNvPicPr>
            <a:picLocks noChangeAspect="1"/>
          </p:cNvPicPr>
          <p:nvPr/>
        </p:nvPicPr>
        <p:blipFill rotWithShape="1">
          <a:blip r:embed="rId6"/>
          <a:srcRect b="11401"/>
          <a:stretch/>
        </p:blipFill>
        <p:spPr>
          <a:xfrm>
            <a:off x="4105748" y="2845134"/>
            <a:ext cx="1492735" cy="1082364"/>
          </a:xfrm>
          <a:prstGeom prst="rect">
            <a:avLst/>
          </a:prstGeom>
        </p:spPr>
      </p:pic>
      <p:pic>
        <p:nvPicPr>
          <p:cNvPr id="17" name="Picture 16"/>
          <p:cNvPicPr>
            <a:picLocks noChangeAspect="1"/>
          </p:cNvPicPr>
          <p:nvPr/>
        </p:nvPicPr>
        <p:blipFill>
          <a:blip r:embed="rId7"/>
          <a:stretch>
            <a:fillRect/>
          </a:stretch>
        </p:blipFill>
        <p:spPr>
          <a:xfrm>
            <a:off x="3729205" y="1286551"/>
            <a:ext cx="1939681" cy="1213332"/>
          </a:xfrm>
          <a:prstGeom prst="rect">
            <a:avLst/>
          </a:prstGeom>
        </p:spPr>
      </p:pic>
      <p:pic>
        <p:nvPicPr>
          <p:cNvPr id="2" name="Picture 1"/>
          <p:cNvPicPr>
            <a:picLocks noChangeAspect="1"/>
          </p:cNvPicPr>
          <p:nvPr/>
        </p:nvPicPr>
        <p:blipFill rotWithShape="1">
          <a:blip r:embed="rId8"/>
          <a:srcRect l="19174" r="11847" b="35920"/>
          <a:stretch/>
        </p:blipFill>
        <p:spPr>
          <a:xfrm rot="5400000">
            <a:off x="5652740" y="1176499"/>
            <a:ext cx="1539173" cy="819562"/>
          </a:xfrm>
          <a:prstGeom prst="rect">
            <a:avLst/>
          </a:prstGeom>
        </p:spPr>
      </p:pic>
      <p:pic>
        <p:nvPicPr>
          <p:cNvPr id="3" name="Picture 2"/>
          <p:cNvPicPr>
            <a:picLocks noChangeAspect="1"/>
          </p:cNvPicPr>
          <p:nvPr/>
        </p:nvPicPr>
        <p:blipFill rotWithShape="1">
          <a:blip r:embed="rId9"/>
          <a:srcRect l="62326"/>
          <a:stretch/>
        </p:blipFill>
        <p:spPr>
          <a:xfrm>
            <a:off x="5790636" y="2499883"/>
            <a:ext cx="960422" cy="1427615"/>
          </a:xfrm>
          <a:prstGeom prst="rect">
            <a:avLst/>
          </a:prstGeom>
        </p:spPr>
      </p:pic>
    </p:spTree>
    <p:extLst>
      <p:ext uri="{BB962C8B-B14F-4D97-AF65-F5344CB8AC3E}">
        <p14:creationId xmlns:p14="http://schemas.microsoft.com/office/powerpoint/2010/main" val="42019903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5097" y="216698"/>
            <a:ext cx="5329216" cy="584775"/>
          </a:xfrm>
          <a:prstGeom prst="rect">
            <a:avLst/>
          </a:prstGeom>
          <a:noFill/>
        </p:spPr>
        <p:txBody>
          <a:bodyPr wrap="none" rtlCol="0">
            <a:spAutoFit/>
          </a:bodyPr>
          <a:lstStyle/>
          <a:p>
            <a:r>
              <a:rPr lang="en-GB" sz="3200" b="1" dirty="0" smtClean="0"/>
              <a:t>Year 3 Collage Knowledge Mat</a:t>
            </a:r>
            <a:endParaRPr lang="en-GB" sz="3200" b="1" dirty="0"/>
          </a:p>
        </p:txBody>
      </p:sp>
      <p:graphicFrame>
        <p:nvGraphicFramePr>
          <p:cNvPr id="6" name="Table 5"/>
          <p:cNvGraphicFramePr>
            <a:graphicFrameLocks noGrp="1"/>
          </p:cNvGraphicFramePr>
          <p:nvPr>
            <p:extLst>
              <p:ext uri="{D42A27DB-BD31-4B8C-83A1-F6EECF244321}">
                <p14:modId xmlns:p14="http://schemas.microsoft.com/office/powerpoint/2010/main" val="1411268810"/>
              </p:ext>
            </p:extLst>
          </p:nvPr>
        </p:nvGraphicFramePr>
        <p:xfrm>
          <a:off x="135097" y="814869"/>
          <a:ext cx="4425457" cy="5626240"/>
        </p:xfrm>
        <a:graphic>
          <a:graphicData uri="http://schemas.openxmlformats.org/drawingml/2006/table">
            <a:tbl>
              <a:tblPr firstRow="1" bandRow="1">
                <a:tableStyleId>{F5AB1C69-6EDB-4FF4-983F-18BD219EF322}</a:tableStyleId>
              </a:tblPr>
              <a:tblGrid>
                <a:gridCol w="1916623">
                  <a:extLst>
                    <a:ext uri="{9D8B030D-6E8A-4147-A177-3AD203B41FA5}">
                      <a16:colId xmlns:a16="http://schemas.microsoft.com/office/drawing/2014/main" val="20000"/>
                    </a:ext>
                  </a:extLst>
                </a:gridCol>
                <a:gridCol w="2508834">
                  <a:extLst>
                    <a:ext uri="{9D8B030D-6E8A-4147-A177-3AD203B41FA5}">
                      <a16:colId xmlns:a16="http://schemas.microsoft.com/office/drawing/2014/main" val="20001"/>
                    </a:ext>
                  </a:extLst>
                </a:gridCol>
              </a:tblGrid>
              <a:tr h="766376">
                <a:tc>
                  <a:txBody>
                    <a:bodyPr/>
                    <a:lstStyle/>
                    <a:p>
                      <a:r>
                        <a:rPr lang="en-GB" dirty="0" smtClean="0">
                          <a:latin typeface="Comic Sans MS" panose="030F0702030302020204" pitchFamily="66" charset="0"/>
                        </a:rPr>
                        <a:t>Sticky</a:t>
                      </a:r>
                      <a:r>
                        <a:rPr lang="en-GB" baseline="0" dirty="0" smtClean="0">
                          <a:latin typeface="Comic Sans MS" panose="030F0702030302020204" pitchFamily="66" charset="0"/>
                        </a:rPr>
                        <a:t> knowledge</a:t>
                      </a:r>
                      <a:endParaRPr lang="en-GB" dirty="0">
                        <a:latin typeface="Comic Sans MS" panose="030F0702030302020204" pitchFamily="66" charset="0"/>
                      </a:endParaRPr>
                    </a:p>
                  </a:txBody>
                  <a:tcPr/>
                </a:tc>
                <a:tc>
                  <a:txBody>
                    <a:bodyPr/>
                    <a:lstStyle/>
                    <a:p>
                      <a:r>
                        <a:rPr lang="en-GB" dirty="0" smtClean="0"/>
                        <a:t>Associated Famous Artist/s </a:t>
                      </a:r>
                    </a:p>
                  </a:txBody>
                  <a:tcPr/>
                </a:tc>
                <a:extLst>
                  <a:ext uri="{0D108BD9-81ED-4DB2-BD59-A6C34878D82A}">
                    <a16:rowId xmlns:a16="http://schemas.microsoft.com/office/drawing/2014/main" val="10000"/>
                  </a:ext>
                </a:extLst>
              </a:tr>
              <a:tr h="3647955">
                <a:tc>
                  <a:txBody>
                    <a:bodyPr/>
                    <a:lstStyle/>
                    <a:p>
                      <a:pPr marL="82550" indent="-82550">
                        <a:buFont typeface="Arial" panose="020B0604020202020204" pitchFamily="34" charset="0"/>
                        <a:buChar char="•"/>
                      </a:pPr>
                      <a:r>
                        <a:rPr lang="en-GB" sz="1400" dirty="0" smtClean="0">
                          <a:latin typeface="Comic Sans MS" pitchFamily="66" charset="0"/>
                        </a:rPr>
                        <a:t>To know that collages can be made from a variety of media</a:t>
                      </a:r>
                      <a:r>
                        <a:rPr lang="en-GB" sz="1400" baseline="0" dirty="0" smtClean="0">
                          <a:latin typeface="Comic Sans MS" pitchFamily="66" charset="0"/>
                        </a:rPr>
                        <a:t> and that materials are stuck down and overlapped</a:t>
                      </a:r>
                      <a:endParaRPr lang="en-GB" sz="1400" dirty="0">
                        <a:latin typeface="Comic Sans MS" pitchFamily="66" charset="0"/>
                      </a:endParaRPr>
                    </a:p>
                  </a:txBody>
                  <a:tcPr/>
                </a:tc>
                <a:tc>
                  <a:txBody>
                    <a:bodyPr/>
                    <a:lstStyle/>
                    <a:p>
                      <a:pPr marL="0" algn="l" defTabSz="914400" rtl="0" eaLnBrk="1" latinLnBrk="0" hangingPunct="1"/>
                      <a:r>
                        <a:rPr lang="en-GB" sz="1400" kern="1200" dirty="0" smtClean="0">
                          <a:solidFill>
                            <a:schemeClr val="dk1"/>
                          </a:solidFill>
                          <a:latin typeface="Comic Sans MS" pitchFamily="66" charset="0"/>
                          <a:ea typeface="+mn-ea"/>
                          <a:cs typeface="+mn-cs"/>
                        </a:rPr>
                        <a:t>David </a:t>
                      </a:r>
                      <a:r>
                        <a:rPr lang="en-GB" sz="1400" kern="1200" dirty="0" err="1" smtClean="0">
                          <a:solidFill>
                            <a:schemeClr val="dk1"/>
                          </a:solidFill>
                          <a:latin typeface="Comic Sans MS" pitchFamily="66" charset="0"/>
                          <a:ea typeface="+mn-ea"/>
                          <a:cs typeface="+mn-cs"/>
                        </a:rPr>
                        <a:t>Hockney</a:t>
                      </a:r>
                      <a:r>
                        <a:rPr lang="en-GB" sz="1400" kern="1200" dirty="0" smtClean="0">
                          <a:solidFill>
                            <a:schemeClr val="dk1"/>
                          </a:solidFill>
                          <a:latin typeface="Comic Sans MS" pitchFamily="66" charset="0"/>
                          <a:ea typeface="+mn-ea"/>
                          <a:cs typeface="+mn-cs"/>
                        </a:rPr>
                        <a:t> </a:t>
                      </a:r>
                      <a:r>
                        <a:rPr lang="en-GB" sz="1000" kern="1200" dirty="0" smtClean="0">
                          <a:solidFill>
                            <a:schemeClr val="dk1"/>
                          </a:solidFill>
                          <a:latin typeface="Comic Sans MS" pitchFamily="66" charset="0"/>
                          <a:ea typeface="+mn-ea"/>
                          <a:cs typeface="+mn-cs"/>
                        </a:rPr>
                        <a:t>(photomontage – collage from photographs)</a:t>
                      </a: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8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smtClean="0">
                        <a:solidFill>
                          <a:schemeClr val="dk1"/>
                        </a:solidFill>
                        <a:latin typeface="Comic Sans MS" pitchFamily="66" charset="0"/>
                        <a:ea typeface="+mn-ea"/>
                        <a:cs typeface="+mn-cs"/>
                      </a:endParaRPr>
                    </a:p>
                    <a:p>
                      <a:pPr marL="0" algn="l" defTabSz="914400" rtl="0" eaLnBrk="1" latinLnBrk="0" hangingPunct="1"/>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1"/>
                  </a:ext>
                </a:extLst>
              </a:tr>
              <a:tr h="1211909">
                <a:tc>
                  <a:txBody>
                    <a:bodyPr/>
                    <a:lstStyle/>
                    <a:p>
                      <a:endParaRPr lang="en-GB" sz="1400" kern="1200" dirty="0">
                        <a:solidFill>
                          <a:schemeClr val="dk1"/>
                        </a:solidFill>
                        <a:latin typeface="Comic Sans MS" pitchFamily="66" charset="0"/>
                        <a:ea typeface="+mn-ea"/>
                        <a:cs typeface="+mn-cs"/>
                      </a:endParaRPr>
                    </a:p>
                  </a:txBody>
                  <a:tcPr/>
                </a:tc>
                <a:tc>
                  <a:txBody>
                    <a:bodyPr/>
                    <a:lstStyle/>
                    <a:p>
                      <a:pPr marL="0" algn="l" defTabSz="914400" rtl="0" eaLnBrk="1" latinLnBrk="0" hangingPunct="1"/>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524630970"/>
              </p:ext>
            </p:extLst>
          </p:nvPr>
        </p:nvGraphicFramePr>
        <p:xfrm>
          <a:off x="122963" y="4701027"/>
          <a:ext cx="8875182" cy="1987377"/>
        </p:xfrm>
        <a:graphic>
          <a:graphicData uri="http://schemas.openxmlformats.org/drawingml/2006/table">
            <a:tbl>
              <a:tblPr firstRow="1" bandRow="1">
                <a:tableStyleId>{69C7853C-536D-4A76-A0AE-DD22124D55A5}</a:tableStyleId>
              </a:tblPr>
              <a:tblGrid>
                <a:gridCol w="1928757">
                  <a:extLst>
                    <a:ext uri="{9D8B030D-6E8A-4147-A177-3AD203B41FA5}">
                      <a16:colId xmlns:a16="http://schemas.microsoft.com/office/drawing/2014/main" val="20000"/>
                    </a:ext>
                  </a:extLst>
                </a:gridCol>
                <a:gridCol w="6946425">
                  <a:extLst>
                    <a:ext uri="{9D8B030D-6E8A-4147-A177-3AD203B41FA5}">
                      <a16:colId xmlns:a16="http://schemas.microsoft.com/office/drawing/2014/main" val="20001"/>
                    </a:ext>
                  </a:extLst>
                </a:gridCol>
              </a:tblGrid>
              <a:tr h="479262">
                <a:tc>
                  <a:txBody>
                    <a:bodyPr/>
                    <a:lstStyle/>
                    <a:p>
                      <a:r>
                        <a:rPr lang="en-GB" dirty="0" smtClean="0">
                          <a:latin typeface="Comic Sans MS" panose="030F0702030302020204" pitchFamily="66" charset="0"/>
                        </a:rPr>
                        <a:t>Vocabulary</a:t>
                      </a:r>
                      <a:endParaRPr lang="en-GB" dirty="0">
                        <a:latin typeface="Comic Sans MS" panose="030F0702030302020204" pitchFamily="66" charset="0"/>
                      </a:endParaRPr>
                    </a:p>
                  </a:txBody>
                  <a:tcPr/>
                </a:tc>
                <a:tc>
                  <a:txBody>
                    <a:bodyPr/>
                    <a:lstStyle/>
                    <a:p>
                      <a:r>
                        <a:rPr lang="en-GB" dirty="0" smtClean="0">
                          <a:latin typeface="Comic Sans MS" panose="030F0702030302020204" pitchFamily="66" charset="0"/>
                        </a:rPr>
                        <a:t>Definition</a:t>
                      </a:r>
                      <a:endParaRPr lang="en-GB" dirty="0">
                        <a:latin typeface="Comic Sans MS" panose="030F0702030302020204" pitchFamily="66" charset="0"/>
                      </a:endParaRPr>
                    </a:p>
                  </a:txBody>
                  <a:tcPr/>
                </a:tc>
                <a:extLst>
                  <a:ext uri="{0D108BD9-81ED-4DB2-BD59-A6C34878D82A}">
                    <a16:rowId xmlns:a16="http://schemas.microsoft.com/office/drawing/2014/main" val="10000"/>
                  </a:ext>
                </a:extLst>
              </a:tr>
              <a:tr h="425598">
                <a:tc>
                  <a:txBody>
                    <a:bodyPr/>
                    <a:lstStyle/>
                    <a:p>
                      <a:r>
                        <a:rPr lang="en-GB" sz="1400" b="1" kern="1200" dirty="0" smtClean="0">
                          <a:solidFill>
                            <a:schemeClr val="dk1"/>
                          </a:solidFill>
                          <a:latin typeface="Comic Sans MS" pitchFamily="66" charset="0"/>
                          <a:ea typeface="+mn-ea"/>
                          <a:cs typeface="+mn-cs"/>
                        </a:rPr>
                        <a:t>Collage</a:t>
                      </a:r>
                      <a:endParaRPr lang="en-GB" sz="1400" b="1" kern="1200" dirty="0">
                        <a:solidFill>
                          <a:schemeClr val="dk1"/>
                        </a:solidFill>
                        <a:latin typeface="Comic Sans MS" pitchFamily="66" charset="0"/>
                        <a:ea typeface="+mn-ea"/>
                        <a:cs typeface="+mn-cs"/>
                      </a:endParaRPr>
                    </a:p>
                  </a:txBody>
                  <a:tcPr/>
                </a:tc>
                <a:tc>
                  <a:txBody>
                    <a:bodyPr/>
                    <a:lstStyle/>
                    <a:p>
                      <a:r>
                        <a:rPr lang="en-GB" sz="1400" dirty="0" smtClean="0">
                          <a:latin typeface="Comic Sans MS" pitchFamily="66" charset="0"/>
                        </a:rPr>
                        <a:t>Collage refers to both the actual procedure of cutting and pasting. </a:t>
                      </a:r>
                    </a:p>
                    <a:p>
                      <a:r>
                        <a:rPr lang="en-GB" sz="1400" dirty="0" smtClean="0">
                          <a:latin typeface="Comic Sans MS" pitchFamily="66" charset="0"/>
                        </a:rPr>
                        <a:t>Collage comes from the French word meaning ’to glue’.</a:t>
                      </a:r>
                    </a:p>
                  </a:txBody>
                  <a:tcPr/>
                </a:tc>
                <a:extLst>
                  <a:ext uri="{0D108BD9-81ED-4DB2-BD59-A6C34878D82A}">
                    <a16:rowId xmlns:a16="http://schemas.microsoft.com/office/drawing/2014/main" val="10001"/>
                  </a:ext>
                </a:extLst>
              </a:tr>
              <a:tr h="447661">
                <a:tc>
                  <a:txBody>
                    <a:bodyPr/>
                    <a:lstStyle/>
                    <a:p>
                      <a:r>
                        <a:rPr lang="en-GB" sz="1400" b="1" kern="1200" dirty="0" smtClean="0">
                          <a:solidFill>
                            <a:schemeClr val="dk1"/>
                          </a:solidFill>
                          <a:latin typeface="Comic Sans MS" pitchFamily="66" charset="0"/>
                          <a:ea typeface="+mn-ea"/>
                          <a:cs typeface="+mn-cs"/>
                        </a:rPr>
                        <a:t>Overlap</a:t>
                      </a:r>
                      <a:endParaRPr lang="en-GB" sz="1400" b="1" kern="1200" dirty="0">
                        <a:solidFill>
                          <a:schemeClr val="dk1"/>
                        </a:solidFill>
                        <a:latin typeface="Comic Sans MS" pitchFamily="66" charset="0"/>
                        <a:ea typeface="+mn-ea"/>
                        <a:cs typeface="+mn-cs"/>
                      </a:endParaRPr>
                    </a:p>
                  </a:txBody>
                  <a:tcPr/>
                </a:tc>
                <a:tc>
                  <a:txBody>
                    <a:bodyPr/>
                    <a:lstStyle/>
                    <a:p>
                      <a:pPr marL="0" algn="l" defTabSz="914400" rtl="0" eaLnBrk="1" latinLnBrk="0" hangingPunct="1"/>
                      <a:r>
                        <a:rPr lang="en-GB" sz="1400" kern="1200" dirty="0" smtClean="0">
                          <a:solidFill>
                            <a:schemeClr val="dk1"/>
                          </a:solidFill>
                          <a:latin typeface="Comic Sans MS" pitchFamily="66" charset="0"/>
                          <a:ea typeface="+mn-ea"/>
                          <a:cs typeface="+mn-cs"/>
                        </a:rPr>
                        <a:t>The arrangement and sticking of objects with</a:t>
                      </a:r>
                      <a:r>
                        <a:rPr lang="en-GB" sz="1400" kern="1200" baseline="0" dirty="0" smtClean="0">
                          <a:solidFill>
                            <a:schemeClr val="dk1"/>
                          </a:solidFill>
                          <a:latin typeface="Comic Sans MS" pitchFamily="66" charset="0"/>
                          <a:ea typeface="+mn-ea"/>
                          <a:cs typeface="+mn-cs"/>
                        </a:rPr>
                        <a:t> one object slightly on top of the other</a:t>
                      </a:r>
                      <a:r>
                        <a:rPr lang="en-GB" sz="1200" kern="1200" baseline="0" dirty="0" smtClean="0">
                          <a:solidFill>
                            <a:schemeClr val="dk1"/>
                          </a:solidFill>
                          <a:latin typeface="Comic Sans MS" pitchFamily="66" charset="0"/>
                          <a:ea typeface="+mn-ea"/>
                          <a:cs typeface="+mn-cs"/>
                        </a:rPr>
                        <a:t>.</a:t>
                      </a:r>
                      <a:endParaRPr lang="en-GB" sz="12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2"/>
                  </a:ext>
                </a:extLst>
              </a:tr>
              <a:tr h="471795">
                <a:tc>
                  <a:txBody>
                    <a:bodyPr/>
                    <a:lstStyle/>
                    <a:p>
                      <a:pPr marL="0" algn="l" defTabSz="914400" rtl="0" eaLnBrk="1" latinLnBrk="0" hangingPunct="1"/>
                      <a:r>
                        <a:rPr lang="en-GB" sz="1600" b="1" kern="1200" dirty="0" smtClean="0">
                          <a:solidFill>
                            <a:schemeClr val="dk1"/>
                          </a:solidFill>
                          <a:latin typeface="Comic Sans MS" pitchFamily="66" charset="0"/>
                          <a:ea typeface="+mn-ea"/>
                          <a:cs typeface="+mn-cs"/>
                        </a:rPr>
                        <a:t>Key Words:</a:t>
                      </a:r>
                      <a:endParaRPr lang="en-GB" sz="1600" b="1" kern="1200" dirty="0">
                        <a:solidFill>
                          <a:schemeClr val="dk1"/>
                        </a:solidFill>
                        <a:latin typeface="Comic Sans MS" pitchFamily="66" charset="0"/>
                        <a:ea typeface="+mn-ea"/>
                        <a:cs typeface="+mn-cs"/>
                      </a:endParaRPr>
                    </a:p>
                  </a:txBody>
                  <a:tcPr/>
                </a:tc>
                <a:tc>
                  <a:txBody>
                    <a:bodyPr/>
                    <a:lstStyle/>
                    <a:p>
                      <a:r>
                        <a:rPr lang="en-GB" sz="1600" dirty="0" smtClean="0">
                          <a:latin typeface="Comic Sans MS" panose="030F0702030302020204" pitchFamily="66" charset="0"/>
                        </a:rPr>
                        <a:t>Collage,</a:t>
                      </a:r>
                      <a:r>
                        <a:rPr lang="en-GB" sz="1600" baseline="0" dirty="0" smtClean="0">
                          <a:latin typeface="Comic Sans MS" panose="030F0702030302020204" pitchFamily="66" charset="0"/>
                        </a:rPr>
                        <a:t> overlap, arranging, photomontage</a:t>
                      </a:r>
                      <a:endParaRPr lang="en-GB" sz="1600" dirty="0">
                        <a:latin typeface="Comic Sans MS" panose="030F0702030302020204" pitchFamily="66" charset="0"/>
                      </a:endParaRPr>
                    </a:p>
                  </a:txBody>
                  <a:tcPr/>
                </a:tc>
                <a:extLst>
                  <a:ext uri="{0D108BD9-81ED-4DB2-BD59-A6C34878D82A}">
                    <a16:rowId xmlns:a16="http://schemas.microsoft.com/office/drawing/2014/main" val="10003"/>
                  </a:ext>
                </a:extLst>
              </a:tr>
            </a:tbl>
          </a:graphicData>
        </a:graphic>
      </p:graphicFrame>
      <p:pic>
        <p:nvPicPr>
          <p:cNvPr id="8" name="Picture 7"/>
          <p:cNvPicPr>
            <a:picLocks noChangeAspect="1"/>
          </p:cNvPicPr>
          <p:nvPr/>
        </p:nvPicPr>
        <p:blipFill rotWithShape="1">
          <a:blip r:embed="rId2"/>
          <a:srcRect t="4752"/>
          <a:stretch/>
        </p:blipFill>
        <p:spPr>
          <a:xfrm>
            <a:off x="2188970" y="2188408"/>
            <a:ext cx="1276388" cy="1406731"/>
          </a:xfrm>
          <a:prstGeom prst="rect">
            <a:avLst/>
          </a:prstGeom>
        </p:spPr>
      </p:pic>
      <p:pic>
        <p:nvPicPr>
          <p:cNvPr id="9" name="Picture 8"/>
          <p:cNvPicPr>
            <a:picLocks noChangeAspect="1"/>
          </p:cNvPicPr>
          <p:nvPr/>
        </p:nvPicPr>
        <p:blipFill>
          <a:blip r:embed="rId3"/>
          <a:stretch>
            <a:fillRect/>
          </a:stretch>
        </p:blipFill>
        <p:spPr>
          <a:xfrm>
            <a:off x="3589290" y="2731829"/>
            <a:ext cx="901238" cy="988454"/>
          </a:xfrm>
          <a:prstGeom prst="rect">
            <a:avLst/>
          </a:prstGeom>
        </p:spPr>
      </p:pic>
      <p:pic>
        <p:nvPicPr>
          <p:cNvPr id="10" name="Picture 9"/>
          <p:cNvPicPr>
            <a:picLocks noChangeAspect="1"/>
          </p:cNvPicPr>
          <p:nvPr/>
        </p:nvPicPr>
        <p:blipFill>
          <a:blip r:embed="rId4"/>
          <a:stretch>
            <a:fillRect/>
          </a:stretch>
        </p:blipFill>
        <p:spPr>
          <a:xfrm>
            <a:off x="4655408" y="814374"/>
            <a:ext cx="1555262" cy="1932002"/>
          </a:xfrm>
          <a:prstGeom prst="rect">
            <a:avLst/>
          </a:prstGeom>
        </p:spPr>
      </p:pic>
      <p:pic>
        <p:nvPicPr>
          <p:cNvPr id="11" name="Picture 10"/>
          <p:cNvPicPr>
            <a:picLocks noChangeAspect="1"/>
          </p:cNvPicPr>
          <p:nvPr/>
        </p:nvPicPr>
        <p:blipFill>
          <a:blip r:embed="rId5"/>
          <a:stretch>
            <a:fillRect/>
          </a:stretch>
        </p:blipFill>
        <p:spPr>
          <a:xfrm>
            <a:off x="6344978" y="801473"/>
            <a:ext cx="1180726" cy="1698364"/>
          </a:xfrm>
          <a:prstGeom prst="rect">
            <a:avLst/>
          </a:prstGeom>
        </p:spPr>
      </p:pic>
      <p:pic>
        <p:nvPicPr>
          <p:cNvPr id="13" name="Picture 12"/>
          <p:cNvPicPr>
            <a:picLocks noChangeAspect="1"/>
          </p:cNvPicPr>
          <p:nvPr/>
        </p:nvPicPr>
        <p:blipFill>
          <a:blip r:embed="rId6"/>
          <a:stretch>
            <a:fillRect/>
          </a:stretch>
        </p:blipFill>
        <p:spPr>
          <a:xfrm>
            <a:off x="7649636" y="1062822"/>
            <a:ext cx="1340361" cy="1765616"/>
          </a:xfrm>
          <a:prstGeom prst="rect">
            <a:avLst/>
          </a:prstGeom>
        </p:spPr>
      </p:pic>
      <p:sp>
        <p:nvSpPr>
          <p:cNvPr id="14" name="Rounded Rectangular Callout 13"/>
          <p:cNvSpPr/>
          <p:nvPr/>
        </p:nvSpPr>
        <p:spPr>
          <a:xfrm>
            <a:off x="4655409" y="2891774"/>
            <a:ext cx="2054762" cy="1421661"/>
          </a:xfrm>
          <a:prstGeom prst="wedgeRoundRectCallout">
            <a:avLst>
              <a:gd name="adj1" fmla="val 47449"/>
              <a:gd name="adj2" fmla="val 66724"/>
              <a:gd name="adj3" fmla="val 16667"/>
            </a:avLst>
          </a:prstGeom>
          <a:solidFill>
            <a:schemeClr val="accent3">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u="sng" dirty="0">
                <a:solidFill>
                  <a:schemeClr val="tx1"/>
                </a:solidFill>
              </a:rPr>
              <a:t>A</a:t>
            </a:r>
            <a:r>
              <a:rPr lang="en-GB" sz="1600" b="1" u="sng" dirty="0" smtClean="0">
                <a:solidFill>
                  <a:schemeClr val="tx1"/>
                </a:solidFill>
              </a:rPr>
              <a:t>ssessment</a:t>
            </a:r>
            <a:r>
              <a:rPr lang="en-GB" sz="1600" dirty="0" smtClean="0">
                <a:solidFill>
                  <a:schemeClr val="tx1"/>
                </a:solidFill>
              </a:rPr>
              <a:t> </a:t>
            </a:r>
          </a:p>
          <a:p>
            <a:pPr algn="ctr"/>
            <a:r>
              <a:rPr lang="en-GB" sz="1600" dirty="0">
                <a:solidFill>
                  <a:schemeClr val="tx1"/>
                </a:solidFill>
              </a:rPr>
              <a:t>I</a:t>
            </a:r>
            <a:r>
              <a:rPr lang="en-GB" sz="1600" dirty="0" smtClean="0">
                <a:solidFill>
                  <a:schemeClr val="tx1"/>
                </a:solidFill>
              </a:rPr>
              <a:t>n your art work, can you select colours and materials and overlap images?</a:t>
            </a:r>
            <a:endParaRPr lang="en-GB" sz="1600" dirty="0">
              <a:solidFill>
                <a:schemeClr val="tx1"/>
              </a:solidFill>
            </a:endParaRPr>
          </a:p>
        </p:txBody>
      </p:sp>
      <p:pic>
        <p:nvPicPr>
          <p:cNvPr id="17" name="Picture 16"/>
          <p:cNvPicPr>
            <a:picLocks noChangeAspect="1"/>
          </p:cNvPicPr>
          <p:nvPr/>
        </p:nvPicPr>
        <p:blipFill>
          <a:blip r:embed="rId7"/>
          <a:stretch>
            <a:fillRect/>
          </a:stretch>
        </p:blipFill>
        <p:spPr>
          <a:xfrm>
            <a:off x="7039934" y="2891774"/>
            <a:ext cx="1492505" cy="1734744"/>
          </a:xfrm>
          <a:prstGeom prst="rect">
            <a:avLst/>
          </a:prstGeom>
        </p:spPr>
      </p:pic>
    </p:spTree>
    <p:extLst>
      <p:ext uri="{BB962C8B-B14F-4D97-AF65-F5344CB8AC3E}">
        <p14:creationId xmlns:p14="http://schemas.microsoft.com/office/powerpoint/2010/main" val="32870703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5097" y="216698"/>
            <a:ext cx="5427640" cy="584775"/>
          </a:xfrm>
          <a:prstGeom prst="rect">
            <a:avLst/>
          </a:prstGeom>
          <a:noFill/>
        </p:spPr>
        <p:txBody>
          <a:bodyPr wrap="none" rtlCol="0">
            <a:spAutoFit/>
          </a:bodyPr>
          <a:lstStyle/>
          <a:p>
            <a:r>
              <a:rPr lang="en-GB" sz="3200" b="1" dirty="0" smtClean="0"/>
              <a:t>Year 3 Printing Knowledge Mat</a:t>
            </a:r>
            <a:endParaRPr lang="en-GB" sz="3200" b="1" dirty="0"/>
          </a:p>
        </p:txBody>
      </p:sp>
      <p:graphicFrame>
        <p:nvGraphicFramePr>
          <p:cNvPr id="6" name="Table 5"/>
          <p:cNvGraphicFramePr>
            <a:graphicFrameLocks noGrp="1"/>
          </p:cNvGraphicFramePr>
          <p:nvPr>
            <p:extLst>
              <p:ext uri="{D42A27DB-BD31-4B8C-83A1-F6EECF244321}">
                <p14:modId xmlns:p14="http://schemas.microsoft.com/office/powerpoint/2010/main" val="633010920"/>
              </p:ext>
            </p:extLst>
          </p:nvPr>
        </p:nvGraphicFramePr>
        <p:xfrm>
          <a:off x="135097" y="814869"/>
          <a:ext cx="4868951" cy="5385763"/>
        </p:xfrm>
        <a:graphic>
          <a:graphicData uri="http://schemas.openxmlformats.org/drawingml/2006/table">
            <a:tbl>
              <a:tblPr firstRow="1" bandRow="1">
                <a:tableStyleId>{F5AB1C69-6EDB-4FF4-983F-18BD219EF322}</a:tableStyleId>
              </a:tblPr>
              <a:tblGrid>
                <a:gridCol w="1988631">
                  <a:extLst>
                    <a:ext uri="{9D8B030D-6E8A-4147-A177-3AD203B41FA5}">
                      <a16:colId xmlns:a16="http://schemas.microsoft.com/office/drawing/2014/main" val="20000"/>
                    </a:ext>
                  </a:extLst>
                </a:gridCol>
                <a:gridCol w="2880320">
                  <a:extLst>
                    <a:ext uri="{9D8B030D-6E8A-4147-A177-3AD203B41FA5}">
                      <a16:colId xmlns:a16="http://schemas.microsoft.com/office/drawing/2014/main" val="20001"/>
                    </a:ext>
                  </a:extLst>
                </a:gridCol>
              </a:tblGrid>
              <a:tr h="525899">
                <a:tc>
                  <a:txBody>
                    <a:bodyPr/>
                    <a:lstStyle/>
                    <a:p>
                      <a:r>
                        <a:rPr lang="en-GB" sz="1800" dirty="0" smtClean="0"/>
                        <a:t>Sticky</a:t>
                      </a:r>
                      <a:r>
                        <a:rPr lang="en-GB" sz="1800" baseline="0" dirty="0" smtClean="0"/>
                        <a:t> knowledge</a:t>
                      </a:r>
                      <a:endParaRPr lang="en-GB"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smtClean="0">
                          <a:ln>
                            <a:noFill/>
                          </a:ln>
                          <a:solidFill>
                            <a:prstClr val="white"/>
                          </a:solidFill>
                          <a:effectLst/>
                          <a:uLnTx/>
                          <a:uFillTx/>
                          <a:latin typeface="+mn-lt"/>
                          <a:ea typeface="+mn-ea"/>
                          <a:cs typeface="+mn-cs"/>
                        </a:rPr>
                        <a:t>Associated Famous Artist/s </a:t>
                      </a:r>
                    </a:p>
                  </a:txBody>
                  <a:tcPr/>
                </a:tc>
                <a:extLst>
                  <a:ext uri="{0D108BD9-81ED-4DB2-BD59-A6C34878D82A}">
                    <a16:rowId xmlns:a16="http://schemas.microsoft.com/office/drawing/2014/main" val="10000"/>
                  </a:ext>
                </a:extLst>
              </a:tr>
              <a:tr h="3647955">
                <a:tc>
                  <a:txBody>
                    <a:bodyPr/>
                    <a:lstStyle/>
                    <a:p>
                      <a:pPr marL="285750" indent="-285750">
                        <a:buFont typeface="Arial" panose="020B0604020202020204" pitchFamily="34" charset="0"/>
                        <a:buChar char="•"/>
                      </a:pPr>
                      <a:r>
                        <a:rPr lang="en-GB" sz="1400" dirty="0" smtClean="0">
                          <a:latin typeface="Comic Sans MS" pitchFamily="66" charset="0"/>
                        </a:rPr>
                        <a:t>Know that using relief printing is</a:t>
                      </a:r>
                      <a:r>
                        <a:rPr lang="en-GB" sz="1400" baseline="0" dirty="0" smtClean="0">
                          <a:latin typeface="Comic Sans MS" pitchFamily="66" charset="0"/>
                        </a:rPr>
                        <a:t> a technique whereby what you ‘etch’ out of your tile, won’t be printed </a:t>
                      </a:r>
                    </a:p>
                    <a:p>
                      <a:pPr marL="285750" indent="-285750">
                        <a:buFont typeface="Arial" panose="020B0604020202020204" pitchFamily="34" charset="0"/>
                        <a:buChar char="•"/>
                      </a:pPr>
                      <a:endParaRPr lang="en-GB" sz="1400" baseline="0" dirty="0" smtClean="0">
                        <a:latin typeface="Comic Sans MS" pitchFamily="66" charset="0"/>
                      </a:endParaRPr>
                    </a:p>
                    <a:p>
                      <a:pPr marL="285750" indent="-285750">
                        <a:buFont typeface="Arial" panose="020B0604020202020204" pitchFamily="34" charset="0"/>
                        <a:buChar char="•"/>
                      </a:pPr>
                      <a:r>
                        <a:rPr lang="en-GB" sz="1400" baseline="0" dirty="0" smtClean="0">
                          <a:latin typeface="Comic Sans MS" pitchFamily="66" charset="0"/>
                        </a:rPr>
                        <a:t>Know that images can be repeated and/or rotated</a:t>
                      </a:r>
                      <a:endParaRPr lang="en-GB" sz="1400" dirty="0">
                        <a:latin typeface="Comic Sans MS"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t>Hokusai</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p>
                      <a:pPr marL="0" algn="l" defTabSz="914400" rtl="0" eaLnBrk="1" latinLnBrk="0" hangingPunct="1"/>
                      <a:r>
                        <a:rPr lang="en-GB" sz="1400" dirty="0" smtClean="0"/>
                        <a:t>Cyril Edward Power </a:t>
                      </a:r>
                    </a:p>
                    <a:p>
                      <a:pPr marL="0" algn="l" defTabSz="914400" rtl="0" eaLnBrk="1" latinLnBrk="0" hangingPunct="1"/>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1"/>
                  </a:ext>
                </a:extLst>
              </a:tr>
              <a:tr h="1211909">
                <a:tc>
                  <a:txBody>
                    <a:bodyPr/>
                    <a:lstStyle/>
                    <a:p>
                      <a:endParaRPr lang="en-GB" sz="1400" kern="1200" dirty="0">
                        <a:solidFill>
                          <a:schemeClr val="dk1"/>
                        </a:solidFill>
                        <a:latin typeface="Comic Sans MS" pitchFamily="66" charset="0"/>
                        <a:ea typeface="+mn-ea"/>
                        <a:cs typeface="+mn-cs"/>
                      </a:endParaRPr>
                    </a:p>
                  </a:txBody>
                  <a:tcPr/>
                </a:tc>
                <a:tc>
                  <a:txBody>
                    <a:bodyPr/>
                    <a:lstStyle/>
                    <a:p>
                      <a:pPr marL="0" algn="l" defTabSz="914400" rtl="0" eaLnBrk="1" latinLnBrk="0" hangingPunct="1"/>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066195523"/>
              </p:ext>
            </p:extLst>
          </p:nvPr>
        </p:nvGraphicFramePr>
        <p:xfrm>
          <a:off x="135097" y="4785895"/>
          <a:ext cx="8875182" cy="1787053"/>
        </p:xfrm>
        <a:graphic>
          <a:graphicData uri="http://schemas.openxmlformats.org/drawingml/2006/table">
            <a:tbl>
              <a:tblPr firstRow="1" bandRow="1">
                <a:tableStyleId>{69C7853C-536D-4A76-A0AE-DD22124D55A5}</a:tableStyleId>
              </a:tblPr>
              <a:tblGrid>
                <a:gridCol w="2348671">
                  <a:extLst>
                    <a:ext uri="{9D8B030D-6E8A-4147-A177-3AD203B41FA5}">
                      <a16:colId xmlns:a16="http://schemas.microsoft.com/office/drawing/2014/main" val="20000"/>
                    </a:ext>
                  </a:extLst>
                </a:gridCol>
                <a:gridCol w="6526511">
                  <a:extLst>
                    <a:ext uri="{9D8B030D-6E8A-4147-A177-3AD203B41FA5}">
                      <a16:colId xmlns:a16="http://schemas.microsoft.com/office/drawing/2014/main" val="20001"/>
                    </a:ext>
                  </a:extLst>
                </a:gridCol>
              </a:tblGrid>
              <a:tr h="348866">
                <a:tc>
                  <a:txBody>
                    <a:bodyPr/>
                    <a:lstStyle/>
                    <a:p>
                      <a:r>
                        <a:rPr lang="en-GB" dirty="0" smtClean="0"/>
                        <a:t>Vocabulary</a:t>
                      </a:r>
                      <a:endParaRPr lang="en-GB" dirty="0"/>
                    </a:p>
                  </a:txBody>
                  <a:tcPr/>
                </a:tc>
                <a:tc>
                  <a:txBody>
                    <a:bodyPr/>
                    <a:lstStyle/>
                    <a:p>
                      <a:r>
                        <a:rPr lang="en-GB" dirty="0" smtClean="0"/>
                        <a:t>Definition</a:t>
                      </a:r>
                      <a:endParaRPr lang="en-GB" dirty="0"/>
                    </a:p>
                  </a:txBody>
                  <a:tcPr/>
                </a:tc>
                <a:extLst>
                  <a:ext uri="{0D108BD9-81ED-4DB2-BD59-A6C34878D82A}">
                    <a16:rowId xmlns:a16="http://schemas.microsoft.com/office/drawing/2014/main" val="10000"/>
                  </a:ext>
                </a:extLst>
              </a:tr>
              <a:tr h="293569">
                <a:tc>
                  <a:txBody>
                    <a:bodyPr/>
                    <a:lstStyle/>
                    <a:p>
                      <a:r>
                        <a:rPr lang="en-GB" sz="1400" b="1" kern="1200" dirty="0" smtClean="0">
                          <a:solidFill>
                            <a:schemeClr val="dk1"/>
                          </a:solidFill>
                          <a:latin typeface="Comic Sans MS" pitchFamily="66" charset="0"/>
                          <a:ea typeface="+mn-ea"/>
                          <a:cs typeface="+mn-cs"/>
                        </a:rPr>
                        <a:t>Etched</a:t>
                      </a:r>
                      <a:endParaRPr lang="en-GB" sz="1400" b="1" kern="1200" dirty="0">
                        <a:solidFill>
                          <a:schemeClr val="dk1"/>
                        </a:solidFill>
                        <a:latin typeface="Comic Sans MS" pitchFamily="66" charset="0"/>
                        <a:ea typeface="+mn-ea"/>
                        <a:cs typeface="+mn-cs"/>
                      </a:endParaRPr>
                    </a:p>
                  </a:txBody>
                  <a:tcPr/>
                </a:tc>
                <a:tc>
                  <a:txBody>
                    <a:bodyPr/>
                    <a:lstStyle/>
                    <a:p>
                      <a:r>
                        <a:rPr lang="en-GB" sz="1200" dirty="0" smtClean="0">
                          <a:latin typeface="Comic Sans MS" pitchFamily="66" charset="0"/>
                        </a:rPr>
                        <a:t>To cut</a:t>
                      </a:r>
                      <a:r>
                        <a:rPr lang="en-GB" sz="1200" baseline="0" dirty="0" smtClean="0">
                          <a:latin typeface="Comic Sans MS" pitchFamily="66" charset="0"/>
                        </a:rPr>
                        <a:t> into the surface of something to form lines.</a:t>
                      </a:r>
                      <a:endParaRPr lang="en-GB" sz="1200" dirty="0">
                        <a:latin typeface="Comic Sans MS" pitchFamily="66" charset="0"/>
                      </a:endParaRPr>
                    </a:p>
                  </a:txBody>
                  <a:tcPr/>
                </a:tc>
                <a:extLst>
                  <a:ext uri="{0D108BD9-81ED-4DB2-BD59-A6C34878D82A}">
                    <a16:rowId xmlns:a16="http://schemas.microsoft.com/office/drawing/2014/main" val="10001"/>
                  </a:ext>
                </a:extLst>
              </a:tr>
              <a:tr h="348809">
                <a:tc>
                  <a:txBody>
                    <a:bodyPr/>
                    <a:lstStyle/>
                    <a:p>
                      <a:r>
                        <a:rPr lang="en-GB" sz="1400" b="1" kern="1200" dirty="0" smtClean="0">
                          <a:solidFill>
                            <a:schemeClr val="dk1"/>
                          </a:solidFill>
                          <a:latin typeface="Comic Sans MS" pitchFamily="66" charset="0"/>
                          <a:ea typeface="+mn-ea"/>
                          <a:cs typeface="+mn-cs"/>
                        </a:rPr>
                        <a:t>Repeat printed images</a:t>
                      </a:r>
                      <a:endParaRPr lang="en-GB" sz="1400" b="1" kern="1200" dirty="0">
                        <a:solidFill>
                          <a:schemeClr val="dk1"/>
                        </a:solidFill>
                        <a:latin typeface="Comic Sans MS" pitchFamily="66" charset="0"/>
                        <a:ea typeface="+mn-ea"/>
                        <a:cs typeface="+mn-cs"/>
                      </a:endParaRPr>
                    </a:p>
                  </a:txBody>
                  <a:tcPr/>
                </a:tc>
                <a:tc>
                  <a:txBody>
                    <a:bodyPr/>
                    <a:lstStyle/>
                    <a:p>
                      <a:pPr marL="0" algn="l" defTabSz="914400" rtl="0" eaLnBrk="1" latinLnBrk="0" hangingPunct="1"/>
                      <a:r>
                        <a:rPr lang="en-GB" sz="1200" kern="1200" dirty="0" smtClean="0">
                          <a:solidFill>
                            <a:schemeClr val="dk1"/>
                          </a:solidFill>
                          <a:latin typeface="Comic Sans MS" pitchFamily="66" charset="0"/>
                          <a:ea typeface="+mn-ea"/>
                          <a:cs typeface="+mn-cs"/>
                        </a:rPr>
                        <a:t>An</a:t>
                      </a:r>
                      <a:r>
                        <a:rPr lang="en-GB" sz="1200" kern="1200" baseline="0" dirty="0" smtClean="0">
                          <a:solidFill>
                            <a:schemeClr val="dk1"/>
                          </a:solidFill>
                          <a:latin typeface="Comic Sans MS" pitchFamily="66" charset="0"/>
                          <a:ea typeface="+mn-ea"/>
                          <a:cs typeface="+mn-cs"/>
                        </a:rPr>
                        <a:t> image that is printed again and again and again</a:t>
                      </a:r>
                      <a:endParaRPr lang="en-GB" sz="12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2"/>
                  </a:ext>
                </a:extLst>
              </a:tr>
              <a:tr h="286630">
                <a:tc>
                  <a:txBody>
                    <a:bodyPr/>
                    <a:lstStyle/>
                    <a:p>
                      <a:r>
                        <a:rPr lang="en-GB" sz="1400" b="1" kern="1200" dirty="0" smtClean="0">
                          <a:solidFill>
                            <a:schemeClr val="dk1"/>
                          </a:solidFill>
                          <a:latin typeface="Comic Sans MS" pitchFamily="66" charset="0"/>
                          <a:ea typeface="+mn-ea"/>
                          <a:cs typeface="+mn-cs"/>
                        </a:rPr>
                        <a:t>Rotate printed images</a:t>
                      </a:r>
                    </a:p>
                  </a:txBody>
                  <a:tcPr/>
                </a:tc>
                <a:tc>
                  <a:txBody>
                    <a:bodyPr/>
                    <a:lstStyle/>
                    <a:p>
                      <a:pPr marL="0" algn="l" defTabSz="914400" rtl="0" eaLnBrk="1" latinLnBrk="0" hangingPunct="1"/>
                      <a:r>
                        <a:rPr lang="en-GB" sz="1200" kern="1200" dirty="0" smtClean="0">
                          <a:solidFill>
                            <a:schemeClr val="dk1"/>
                          </a:solidFill>
                          <a:latin typeface="Comic Sans MS" pitchFamily="66" charset="0"/>
                          <a:ea typeface="+mn-ea"/>
                          <a:cs typeface="+mn-cs"/>
                        </a:rPr>
                        <a:t>An image</a:t>
                      </a:r>
                      <a:r>
                        <a:rPr lang="en-GB" sz="1200" kern="1200" baseline="0" dirty="0" smtClean="0">
                          <a:solidFill>
                            <a:schemeClr val="dk1"/>
                          </a:solidFill>
                          <a:latin typeface="Comic Sans MS" pitchFamily="66" charset="0"/>
                          <a:ea typeface="+mn-ea"/>
                          <a:cs typeface="+mn-cs"/>
                        </a:rPr>
                        <a:t> that is turned</a:t>
                      </a:r>
                      <a:endParaRPr lang="en-GB" sz="12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4"/>
                  </a:ext>
                </a:extLst>
              </a:tr>
              <a:tr h="462884">
                <a:tc>
                  <a:txBody>
                    <a:bodyPr/>
                    <a:lstStyle/>
                    <a:p>
                      <a:pPr marL="0" algn="l" defTabSz="914400" rtl="0" eaLnBrk="1" latinLnBrk="0" hangingPunct="1"/>
                      <a:r>
                        <a:rPr lang="en-GB" sz="1400" b="1" kern="1200" dirty="0" smtClean="0">
                          <a:solidFill>
                            <a:schemeClr val="dk1"/>
                          </a:solidFill>
                          <a:latin typeface="Comic Sans MS" pitchFamily="66" charset="0"/>
                          <a:ea typeface="+mn-ea"/>
                          <a:cs typeface="+mn-cs"/>
                        </a:rPr>
                        <a:t>Key Words:</a:t>
                      </a:r>
                      <a:endParaRPr lang="en-GB" sz="1400" b="1" kern="1200" dirty="0">
                        <a:solidFill>
                          <a:schemeClr val="dk1"/>
                        </a:solidFill>
                        <a:latin typeface="Comic Sans MS" pitchFamily="66" charset="0"/>
                        <a:ea typeface="+mn-ea"/>
                        <a:cs typeface="+mn-cs"/>
                      </a:endParaRPr>
                    </a:p>
                  </a:txBody>
                  <a:tcPr/>
                </a:tc>
                <a:tc>
                  <a:txBody>
                    <a:bodyPr/>
                    <a:lstStyle/>
                    <a:p>
                      <a:r>
                        <a:rPr lang="en-GB" sz="1200" kern="1200" dirty="0" smtClean="0">
                          <a:solidFill>
                            <a:schemeClr val="dk1"/>
                          </a:solidFill>
                          <a:latin typeface="Comic Sans MS" pitchFamily="66" charset="0"/>
                          <a:ea typeface="+mn-ea"/>
                          <a:cs typeface="+mn-cs"/>
                        </a:rPr>
                        <a:t>Roller, polystyrene</a:t>
                      </a:r>
                      <a:r>
                        <a:rPr lang="en-GB" sz="1200" kern="1200" baseline="0" dirty="0" smtClean="0">
                          <a:solidFill>
                            <a:schemeClr val="dk1"/>
                          </a:solidFill>
                          <a:latin typeface="Comic Sans MS" pitchFamily="66" charset="0"/>
                          <a:ea typeface="+mn-ea"/>
                          <a:cs typeface="+mn-cs"/>
                        </a:rPr>
                        <a:t> tiles, printing inks, etch, repeated image</a:t>
                      </a:r>
                      <a:endParaRPr lang="en-GB" sz="12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3"/>
                  </a:ext>
                </a:extLst>
              </a:tr>
            </a:tbl>
          </a:graphicData>
        </a:graphic>
      </p:graphicFrame>
      <p:pic>
        <p:nvPicPr>
          <p:cNvPr id="11" name="Picture 10"/>
          <p:cNvPicPr>
            <a:picLocks noChangeAspect="1"/>
          </p:cNvPicPr>
          <p:nvPr/>
        </p:nvPicPr>
        <p:blipFill>
          <a:blip r:embed="rId2"/>
          <a:stretch>
            <a:fillRect/>
          </a:stretch>
        </p:blipFill>
        <p:spPr>
          <a:xfrm>
            <a:off x="6582037" y="1558853"/>
            <a:ext cx="906436" cy="836605"/>
          </a:xfrm>
          <a:prstGeom prst="rect">
            <a:avLst/>
          </a:prstGeom>
        </p:spPr>
      </p:pic>
      <p:pic>
        <p:nvPicPr>
          <p:cNvPr id="12" name="Picture 11"/>
          <p:cNvPicPr>
            <a:picLocks noChangeAspect="1"/>
          </p:cNvPicPr>
          <p:nvPr/>
        </p:nvPicPr>
        <p:blipFill rotWithShape="1">
          <a:blip r:embed="rId3"/>
          <a:srcRect l="8366" r="16335"/>
          <a:stretch/>
        </p:blipFill>
        <p:spPr>
          <a:xfrm>
            <a:off x="7546225" y="1305066"/>
            <a:ext cx="1464054" cy="1454653"/>
          </a:xfrm>
          <a:prstGeom prst="rect">
            <a:avLst/>
          </a:prstGeom>
        </p:spPr>
      </p:pic>
      <p:pic>
        <p:nvPicPr>
          <p:cNvPr id="13" name="Picture 12"/>
          <p:cNvPicPr>
            <a:picLocks noChangeAspect="1"/>
          </p:cNvPicPr>
          <p:nvPr/>
        </p:nvPicPr>
        <p:blipFill>
          <a:blip r:embed="rId4"/>
          <a:stretch>
            <a:fillRect/>
          </a:stretch>
        </p:blipFill>
        <p:spPr>
          <a:xfrm>
            <a:off x="7412841" y="81894"/>
            <a:ext cx="1713294" cy="1127018"/>
          </a:xfrm>
          <a:prstGeom prst="rect">
            <a:avLst/>
          </a:prstGeom>
        </p:spPr>
      </p:pic>
      <p:pic>
        <p:nvPicPr>
          <p:cNvPr id="5" name="Picture 4"/>
          <p:cNvPicPr>
            <a:picLocks noChangeAspect="1"/>
          </p:cNvPicPr>
          <p:nvPr/>
        </p:nvPicPr>
        <p:blipFill>
          <a:blip r:embed="rId5"/>
          <a:stretch>
            <a:fillRect/>
          </a:stretch>
        </p:blipFill>
        <p:spPr>
          <a:xfrm>
            <a:off x="5006250" y="1644800"/>
            <a:ext cx="1518036" cy="1036410"/>
          </a:xfrm>
          <a:prstGeom prst="rect">
            <a:avLst/>
          </a:prstGeom>
        </p:spPr>
      </p:pic>
      <p:pic>
        <p:nvPicPr>
          <p:cNvPr id="10" name="Picture 9"/>
          <p:cNvPicPr>
            <a:picLocks noChangeAspect="1"/>
          </p:cNvPicPr>
          <p:nvPr/>
        </p:nvPicPr>
        <p:blipFill rotWithShape="1">
          <a:blip r:embed="rId6"/>
          <a:srcRect l="34140" t="10958" r="10350" b="7409"/>
          <a:stretch/>
        </p:blipFill>
        <p:spPr>
          <a:xfrm>
            <a:off x="5093386" y="3206113"/>
            <a:ext cx="1390241" cy="1522644"/>
          </a:xfrm>
          <a:prstGeom prst="rect">
            <a:avLst/>
          </a:prstGeom>
        </p:spPr>
      </p:pic>
      <p:pic>
        <p:nvPicPr>
          <p:cNvPr id="14" name="Picture 13"/>
          <p:cNvPicPr>
            <a:picLocks noChangeAspect="1"/>
          </p:cNvPicPr>
          <p:nvPr/>
        </p:nvPicPr>
        <p:blipFill>
          <a:blip r:embed="rId7"/>
          <a:stretch>
            <a:fillRect/>
          </a:stretch>
        </p:blipFill>
        <p:spPr>
          <a:xfrm>
            <a:off x="3193049" y="1345533"/>
            <a:ext cx="1753495" cy="1152647"/>
          </a:xfrm>
          <a:prstGeom prst="rect">
            <a:avLst/>
          </a:prstGeom>
        </p:spPr>
      </p:pic>
      <p:pic>
        <p:nvPicPr>
          <p:cNvPr id="15" name="Picture 14"/>
          <p:cNvPicPr>
            <a:picLocks noChangeAspect="1"/>
          </p:cNvPicPr>
          <p:nvPr/>
        </p:nvPicPr>
        <p:blipFill>
          <a:blip r:embed="rId8"/>
          <a:stretch>
            <a:fillRect/>
          </a:stretch>
        </p:blipFill>
        <p:spPr>
          <a:xfrm>
            <a:off x="2239010" y="1655544"/>
            <a:ext cx="809657" cy="940247"/>
          </a:xfrm>
          <a:prstGeom prst="rect">
            <a:avLst/>
          </a:prstGeom>
        </p:spPr>
      </p:pic>
      <p:pic>
        <p:nvPicPr>
          <p:cNvPr id="17" name="Picture 16"/>
          <p:cNvPicPr>
            <a:picLocks noChangeAspect="1"/>
          </p:cNvPicPr>
          <p:nvPr/>
        </p:nvPicPr>
        <p:blipFill>
          <a:blip r:embed="rId9"/>
          <a:stretch>
            <a:fillRect/>
          </a:stretch>
        </p:blipFill>
        <p:spPr>
          <a:xfrm>
            <a:off x="2269294" y="2891955"/>
            <a:ext cx="2158690" cy="1761181"/>
          </a:xfrm>
          <a:prstGeom prst="rect">
            <a:avLst/>
          </a:prstGeom>
        </p:spPr>
      </p:pic>
      <p:sp>
        <p:nvSpPr>
          <p:cNvPr id="19" name="Rounded Rectangular Callout 18"/>
          <p:cNvSpPr/>
          <p:nvPr/>
        </p:nvSpPr>
        <p:spPr>
          <a:xfrm>
            <a:off x="6608962" y="3140969"/>
            <a:ext cx="2357135" cy="1548772"/>
          </a:xfrm>
          <a:prstGeom prst="wedgeRoundRectCallout">
            <a:avLst>
              <a:gd name="adj1" fmla="val -45844"/>
              <a:gd name="adj2" fmla="val -69218"/>
              <a:gd name="adj3" fmla="val 16667"/>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u="sng" dirty="0" smtClean="0">
                <a:solidFill>
                  <a:schemeClr val="tx1"/>
                </a:solidFill>
              </a:rPr>
              <a:t>Assessment</a:t>
            </a:r>
          </a:p>
          <a:p>
            <a:pPr algn="ctr"/>
            <a:r>
              <a:rPr lang="en-GB" sz="1600" dirty="0" smtClean="0">
                <a:solidFill>
                  <a:schemeClr val="tx1"/>
                </a:solidFill>
              </a:rPr>
              <a:t>Can </a:t>
            </a:r>
            <a:r>
              <a:rPr lang="en-GB" sz="1600" dirty="0">
                <a:solidFill>
                  <a:schemeClr val="tx1"/>
                </a:solidFill>
              </a:rPr>
              <a:t>you etch out an image on your polystyrene tile and print to create a design?</a:t>
            </a:r>
          </a:p>
        </p:txBody>
      </p:sp>
      <p:pic>
        <p:nvPicPr>
          <p:cNvPr id="2" name="Picture 1"/>
          <p:cNvPicPr>
            <a:picLocks noChangeAspect="1"/>
          </p:cNvPicPr>
          <p:nvPr/>
        </p:nvPicPr>
        <p:blipFill>
          <a:blip r:embed="rId10"/>
          <a:stretch>
            <a:fillRect/>
          </a:stretch>
        </p:blipFill>
        <p:spPr>
          <a:xfrm rot="16200000">
            <a:off x="5557498" y="416294"/>
            <a:ext cx="1080327" cy="1022600"/>
          </a:xfrm>
          <a:prstGeom prst="rect">
            <a:avLst/>
          </a:prstGeom>
        </p:spPr>
      </p:pic>
    </p:spTree>
    <p:extLst>
      <p:ext uri="{BB962C8B-B14F-4D97-AF65-F5344CB8AC3E}">
        <p14:creationId xmlns:p14="http://schemas.microsoft.com/office/powerpoint/2010/main" val="5011757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5097" y="216698"/>
            <a:ext cx="5439438" cy="584775"/>
          </a:xfrm>
          <a:prstGeom prst="rect">
            <a:avLst/>
          </a:prstGeom>
          <a:noFill/>
        </p:spPr>
        <p:txBody>
          <a:bodyPr wrap="none" rtlCol="0">
            <a:spAutoFit/>
          </a:bodyPr>
          <a:lstStyle/>
          <a:p>
            <a:r>
              <a:rPr lang="en-GB" sz="3200" b="1" dirty="0" smtClean="0"/>
              <a:t>Year 3 Shading Knowledge Mat</a:t>
            </a:r>
            <a:endParaRPr lang="en-GB" sz="3200" b="1" dirty="0"/>
          </a:p>
        </p:txBody>
      </p:sp>
      <p:graphicFrame>
        <p:nvGraphicFramePr>
          <p:cNvPr id="6" name="Table 5"/>
          <p:cNvGraphicFramePr>
            <a:graphicFrameLocks noGrp="1"/>
          </p:cNvGraphicFramePr>
          <p:nvPr>
            <p:extLst>
              <p:ext uri="{D42A27DB-BD31-4B8C-83A1-F6EECF244321}">
                <p14:modId xmlns:p14="http://schemas.microsoft.com/office/powerpoint/2010/main" val="4170484792"/>
              </p:ext>
            </p:extLst>
          </p:nvPr>
        </p:nvGraphicFramePr>
        <p:xfrm>
          <a:off x="135097" y="814869"/>
          <a:ext cx="4652927" cy="5164357"/>
        </p:xfrm>
        <a:graphic>
          <a:graphicData uri="http://schemas.openxmlformats.org/drawingml/2006/table">
            <a:tbl>
              <a:tblPr firstRow="1" bandRow="1">
                <a:tableStyleId>{F5AB1C69-6EDB-4FF4-983F-18BD219EF322}</a:tableStyleId>
              </a:tblPr>
              <a:tblGrid>
                <a:gridCol w="1988631">
                  <a:extLst>
                    <a:ext uri="{9D8B030D-6E8A-4147-A177-3AD203B41FA5}">
                      <a16:colId xmlns:a16="http://schemas.microsoft.com/office/drawing/2014/main" val="20000"/>
                    </a:ext>
                  </a:extLst>
                </a:gridCol>
                <a:gridCol w="2664296">
                  <a:extLst>
                    <a:ext uri="{9D8B030D-6E8A-4147-A177-3AD203B41FA5}">
                      <a16:colId xmlns:a16="http://schemas.microsoft.com/office/drawing/2014/main" val="20001"/>
                    </a:ext>
                  </a:extLst>
                </a:gridCol>
              </a:tblGrid>
              <a:tr h="381883">
                <a:tc>
                  <a:txBody>
                    <a:bodyPr/>
                    <a:lstStyle/>
                    <a:p>
                      <a:r>
                        <a:rPr lang="en-GB" dirty="0" smtClean="0"/>
                        <a:t>Sticky</a:t>
                      </a:r>
                      <a:r>
                        <a:rPr lang="en-GB" baseline="0" dirty="0" smtClean="0"/>
                        <a:t> knowledge</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Associated Famous Artist/s </a:t>
                      </a:r>
                    </a:p>
                  </a:txBody>
                  <a:tcPr/>
                </a:tc>
                <a:extLst>
                  <a:ext uri="{0D108BD9-81ED-4DB2-BD59-A6C34878D82A}">
                    <a16:rowId xmlns:a16="http://schemas.microsoft.com/office/drawing/2014/main" val="10000"/>
                  </a:ext>
                </a:extLst>
              </a:tr>
              <a:tr h="3312368">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50" dirty="0" smtClean="0">
                          <a:latin typeface="Comic Sans MS" panose="030F0702030302020204" pitchFamily="66" charset="0"/>
                        </a:rPr>
                        <a:t>Know how to use  different grades of pencil to shade and show tones and textures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350" dirty="0" smtClean="0">
                        <a:latin typeface="Comic Sans MS" panose="030F0702030302020204" pitchFamily="66"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50" dirty="0" smtClean="0">
                          <a:latin typeface="Comic Sans MS" panose="030F0702030302020204" pitchFamily="66" charset="0"/>
                        </a:rPr>
                        <a:t>Know</a:t>
                      </a:r>
                      <a:r>
                        <a:rPr lang="en-GB" sz="1350" baseline="0" dirty="0" smtClean="0">
                          <a:latin typeface="Comic Sans MS" panose="030F0702030302020204" pitchFamily="66" charset="0"/>
                        </a:rPr>
                        <a:t> the different</a:t>
                      </a:r>
                      <a:r>
                        <a:rPr lang="en-GB" sz="1350" dirty="0" smtClean="0">
                          <a:latin typeface="Comic Sans MS" panose="030F0702030302020204" pitchFamily="66" charset="0"/>
                        </a:rPr>
                        <a:t> mark making techniques.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350" dirty="0" smtClean="0">
                        <a:latin typeface="Comic Sans MS" panose="030F0702030302020204" pitchFamily="66"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350" dirty="0" smtClean="0">
                          <a:latin typeface="Comic Sans MS" panose="030F0702030302020204" pitchFamily="66" charset="0"/>
                        </a:rPr>
                        <a:t>Know that HB, 2B and 6B give different</a:t>
                      </a:r>
                      <a:r>
                        <a:rPr lang="en-GB" sz="1350" baseline="0" dirty="0" smtClean="0">
                          <a:latin typeface="Comic Sans MS" panose="030F0702030302020204" pitchFamily="66" charset="0"/>
                        </a:rPr>
                        <a:t> shades</a:t>
                      </a:r>
                      <a:endParaRPr lang="en-GB" sz="1350" dirty="0" smtClean="0">
                        <a:latin typeface="Comic Sans MS" panose="030F0702030302020204" pitchFamily="66" charset="0"/>
                      </a:endParaRPr>
                    </a:p>
                    <a:p>
                      <a:endParaRPr lang="en-GB" sz="1400" dirty="0">
                        <a:latin typeface="Comic Sans MS"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350" dirty="0" smtClean="0">
                          <a:latin typeface="Comic Sans MS" panose="030F0702030302020204" pitchFamily="66" charset="0"/>
                        </a:rPr>
                        <a:t>Leonardo De Vinci</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Vincent Van Gogh</a:t>
                      </a:r>
                    </a:p>
                    <a:p>
                      <a:pPr marL="0" algn="l" defTabSz="914400" rtl="0" eaLnBrk="1" latinLnBrk="0" hangingPunct="1"/>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1"/>
                  </a:ext>
                </a:extLst>
              </a:tr>
              <a:tr h="1211909">
                <a:tc>
                  <a:txBody>
                    <a:bodyPr/>
                    <a:lstStyle/>
                    <a:p>
                      <a:endParaRPr lang="en-GB" sz="1400" kern="1200" dirty="0">
                        <a:solidFill>
                          <a:schemeClr val="dk1"/>
                        </a:solidFill>
                        <a:latin typeface="Comic Sans MS" pitchFamily="66" charset="0"/>
                        <a:ea typeface="+mn-ea"/>
                        <a:cs typeface="+mn-cs"/>
                      </a:endParaRPr>
                    </a:p>
                  </a:txBody>
                  <a:tcPr/>
                </a:tc>
                <a:tc>
                  <a:txBody>
                    <a:bodyPr/>
                    <a:lstStyle/>
                    <a:p>
                      <a:pPr marL="0" algn="l" defTabSz="914400" rtl="0" eaLnBrk="1" latinLnBrk="0" hangingPunct="1"/>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187099465"/>
              </p:ext>
            </p:extLst>
          </p:nvPr>
        </p:nvGraphicFramePr>
        <p:xfrm>
          <a:off x="122963" y="4501708"/>
          <a:ext cx="8912754" cy="2350106"/>
        </p:xfrm>
        <a:graphic>
          <a:graphicData uri="http://schemas.openxmlformats.org/drawingml/2006/table">
            <a:tbl>
              <a:tblPr firstRow="1" bandRow="1">
                <a:tableStyleId>{69C7853C-536D-4A76-A0AE-DD22124D55A5}</a:tableStyleId>
              </a:tblPr>
              <a:tblGrid>
                <a:gridCol w="1424701">
                  <a:extLst>
                    <a:ext uri="{9D8B030D-6E8A-4147-A177-3AD203B41FA5}">
                      <a16:colId xmlns:a16="http://schemas.microsoft.com/office/drawing/2014/main" val="20000"/>
                    </a:ext>
                  </a:extLst>
                </a:gridCol>
                <a:gridCol w="7488053">
                  <a:extLst>
                    <a:ext uri="{9D8B030D-6E8A-4147-A177-3AD203B41FA5}">
                      <a16:colId xmlns:a16="http://schemas.microsoft.com/office/drawing/2014/main" val="20001"/>
                    </a:ext>
                  </a:extLst>
                </a:gridCol>
              </a:tblGrid>
              <a:tr h="0">
                <a:tc>
                  <a:txBody>
                    <a:bodyPr/>
                    <a:lstStyle/>
                    <a:p>
                      <a:r>
                        <a:rPr lang="en-GB" dirty="0" smtClean="0"/>
                        <a:t>Vocabulary</a:t>
                      </a:r>
                      <a:endParaRPr lang="en-GB" dirty="0"/>
                    </a:p>
                  </a:txBody>
                  <a:tcPr/>
                </a:tc>
                <a:tc>
                  <a:txBody>
                    <a:bodyPr/>
                    <a:lstStyle/>
                    <a:p>
                      <a:r>
                        <a:rPr lang="en-GB" dirty="0" smtClean="0"/>
                        <a:t>Definition</a:t>
                      </a:r>
                      <a:endParaRPr lang="en-GB" dirty="0"/>
                    </a:p>
                  </a:txBody>
                  <a:tcPr/>
                </a:tc>
                <a:extLst>
                  <a:ext uri="{0D108BD9-81ED-4DB2-BD59-A6C34878D82A}">
                    <a16:rowId xmlns:a16="http://schemas.microsoft.com/office/drawing/2014/main" val="10000"/>
                  </a:ext>
                </a:extLst>
              </a:tr>
              <a:tr h="394628">
                <a:tc>
                  <a:txBody>
                    <a:bodyPr/>
                    <a:lstStyle/>
                    <a:p>
                      <a:r>
                        <a:rPr lang="en-GB" sz="1400" b="1" kern="1200" dirty="0" smtClean="0">
                          <a:solidFill>
                            <a:schemeClr val="dk1"/>
                          </a:solidFill>
                          <a:latin typeface="Comic Sans MS" pitchFamily="66" charset="0"/>
                          <a:ea typeface="+mn-ea"/>
                          <a:cs typeface="+mn-cs"/>
                        </a:rPr>
                        <a:t>Shading</a:t>
                      </a:r>
                    </a:p>
                    <a:p>
                      <a:endParaRPr lang="en-GB" sz="1400" b="1" kern="1200" dirty="0">
                        <a:solidFill>
                          <a:schemeClr val="dk1"/>
                        </a:solidFill>
                        <a:latin typeface="Comic Sans MS" pitchFamily="66" charset="0"/>
                        <a:ea typeface="+mn-ea"/>
                        <a:cs typeface="+mn-cs"/>
                      </a:endParaRPr>
                    </a:p>
                  </a:txBody>
                  <a:tcPr/>
                </a:tc>
                <a:tc>
                  <a:txBody>
                    <a:bodyPr/>
                    <a:lstStyle/>
                    <a:p>
                      <a:r>
                        <a:rPr lang="en-GB" sz="1200" dirty="0" smtClean="0">
                          <a:latin typeface="Comic Sans MS" pitchFamily="66" charset="0"/>
                        </a:rPr>
                        <a:t>Shading is a technique used in art to represent light and shade by varying the colour and intensity of the medium being used. This helps create the illusion of depth and shape in an otherwise flat work.</a:t>
                      </a:r>
                      <a:endParaRPr lang="en-GB" sz="1200" dirty="0">
                        <a:latin typeface="Comic Sans MS" pitchFamily="66" charset="0"/>
                      </a:endParaRPr>
                    </a:p>
                  </a:txBody>
                  <a:tcPr/>
                </a:tc>
                <a:extLst>
                  <a:ext uri="{0D108BD9-81ED-4DB2-BD59-A6C34878D82A}">
                    <a16:rowId xmlns:a16="http://schemas.microsoft.com/office/drawing/2014/main" val="10001"/>
                  </a:ext>
                </a:extLst>
              </a:tr>
              <a:tr h="490826">
                <a:tc>
                  <a:txBody>
                    <a:bodyPr/>
                    <a:lstStyle/>
                    <a:p>
                      <a:r>
                        <a:rPr lang="en-GB" sz="1400" b="1" kern="1200" dirty="0" smtClean="0">
                          <a:solidFill>
                            <a:schemeClr val="dk1"/>
                          </a:solidFill>
                          <a:latin typeface="Comic Sans MS" pitchFamily="66" charset="0"/>
                          <a:ea typeface="+mn-ea"/>
                          <a:cs typeface="+mn-cs"/>
                        </a:rPr>
                        <a:t>Pencil grades</a:t>
                      </a:r>
                      <a:endParaRPr lang="en-GB" sz="1400" b="1" kern="1200" dirty="0">
                        <a:solidFill>
                          <a:schemeClr val="dk1"/>
                        </a:solidFill>
                        <a:latin typeface="Comic Sans MS" pitchFamily="66" charset="0"/>
                        <a:ea typeface="+mn-ea"/>
                        <a:cs typeface="+mn-cs"/>
                      </a:endParaRPr>
                    </a:p>
                  </a:txBody>
                  <a:tcPr/>
                </a:tc>
                <a:tc>
                  <a:txBody>
                    <a:bodyPr/>
                    <a:lstStyle/>
                    <a:p>
                      <a:pPr marL="0" algn="l" defTabSz="914400" rtl="0" eaLnBrk="1" latinLnBrk="0" hangingPunct="1"/>
                      <a:r>
                        <a:rPr lang="en-GB" sz="1200" kern="1200" dirty="0" smtClean="0">
                          <a:solidFill>
                            <a:schemeClr val="dk1"/>
                          </a:solidFill>
                          <a:latin typeface="Comic Sans MS" pitchFamily="66" charset="0"/>
                          <a:ea typeface="+mn-ea"/>
                          <a:cs typeface="+mn-cs"/>
                        </a:rPr>
                        <a:t>A pencil’s grade is dependant on the blend and ratio of two products: the more clay there is, the harder and lighter a pencil will be; the more graphite there is, the darker and softer it will be.</a:t>
                      </a:r>
                      <a:endParaRPr lang="en-GB" sz="12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2"/>
                  </a:ext>
                </a:extLst>
              </a:tr>
              <a:tr h="517286">
                <a:tc>
                  <a:txBody>
                    <a:bodyPr/>
                    <a:lstStyle/>
                    <a:p>
                      <a:pPr marL="0" algn="l" defTabSz="914400" rtl="0" eaLnBrk="1" latinLnBrk="0" hangingPunct="1"/>
                      <a:r>
                        <a:rPr lang="en-GB" sz="1400" b="1" kern="1200" dirty="0" smtClean="0">
                          <a:solidFill>
                            <a:schemeClr val="dk1"/>
                          </a:solidFill>
                          <a:latin typeface="Comic Sans MS" pitchFamily="66" charset="0"/>
                          <a:ea typeface="+mn-ea"/>
                          <a:cs typeface="+mn-cs"/>
                        </a:rPr>
                        <a:t>Tone and Texture</a:t>
                      </a:r>
                      <a:endParaRPr lang="en-GB" sz="1400" b="1" kern="1200" dirty="0">
                        <a:solidFill>
                          <a:schemeClr val="dk1"/>
                        </a:solidFill>
                        <a:latin typeface="Comic Sans MS" pitchFamily="66" charset="0"/>
                        <a:ea typeface="+mn-ea"/>
                        <a:cs typeface="+mn-cs"/>
                      </a:endParaRPr>
                    </a:p>
                  </a:txBody>
                  <a:tcPr/>
                </a:tc>
                <a:tc>
                  <a:txBody>
                    <a:bodyPr/>
                    <a:lstStyle/>
                    <a:p>
                      <a:r>
                        <a:rPr lang="en-GB" sz="1200" kern="1200" dirty="0" smtClean="0">
                          <a:solidFill>
                            <a:schemeClr val="dk1"/>
                          </a:solidFill>
                          <a:latin typeface="Comic Sans MS" pitchFamily="66" charset="0"/>
                          <a:ea typeface="+mn-ea"/>
                          <a:cs typeface="+mn-cs"/>
                        </a:rPr>
                        <a:t>Texture is</a:t>
                      </a:r>
                      <a:r>
                        <a:rPr lang="en-GB" sz="1200" b="0" i="0" u="none" strike="noStrike" kern="1200" dirty="0" smtClean="0">
                          <a:solidFill>
                            <a:schemeClr val="dk1"/>
                          </a:solidFill>
                          <a:effectLst/>
                          <a:latin typeface="Comic Sans MS" panose="030F0702030302020204" pitchFamily="66" charset="0"/>
                          <a:ea typeface="+mn-ea"/>
                          <a:cs typeface="+mn-cs"/>
                        </a:rPr>
                        <a:t> used to describe the way a three-dimensional work actually feels when touched.</a:t>
                      </a:r>
                    </a:p>
                    <a:p>
                      <a:r>
                        <a:rPr lang="en-GB" sz="1200" b="0" i="0" u="none" strike="noStrike" kern="1200" dirty="0" smtClean="0">
                          <a:solidFill>
                            <a:schemeClr val="dk1"/>
                          </a:solidFill>
                          <a:effectLst/>
                          <a:latin typeface="Comic Sans MS" panose="030F0702030302020204" pitchFamily="66" charset="0"/>
                          <a:ea typeface="+mn-ea"/>
                          <a:cs typeface="+mn-cs"/>
                        </a:rPr>
                        <a:t>Tone is the lightness or darkness of</a:t>
                      </a:r>
                      <a:r>
                        <a:rPr lang="en-GB" sz="1200" b="0" i="0" u="none" strike="noStrike" kern="1200" baseline="0" dirty="0" smtClean="0">
                          <a:solidFill>
                            <a:schemeClr val="dk1"/>
                          </a:solidFill>
                          <a:effectLst/>
                          <a:latin typeface="Comic Sans MS" panose="030F0702030302020204" pitchFamily="66" charset="0"/>
                          <a:ea typeface="+mn-ea"/>
                          <a:cs typeface="+mn-cs"/>
                        </a:rPr>
                        <a:t> a colour.</a:t>
                      </a:r>
                      <a:endParaRPr lang="en-GB" sz="12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3"/>
                  </a:ext>
                </a:extLst>
              </a:tr>
              <a:tr h="418762">
                <a:tc>
                  <a:txBody>
                    <a:bodyPr/>
                    <a:lstStyle/>
                    <a:p>
                      <a:pPr marL="0" algn="l" defTabSz="914400" rtl="0" eaLnBrk="1" latinLnBrk="0" hangingPunct="1"/>
                      <a:r>
                        <a:rPr lang="en-GB" sz="1600" b="1" dirty="0" smtClean="0">
                          <a:solidFill>
                            <a:srgbClr val="000000"/>
                          </a:solidFill>
                          <a:latin typeface="Comic Sans MS" panose="030F0702030302020204" pitchFamily="66" charset="0"/>
                        </a:rPr>
                        <a:t>Key Words</a:t>
                      </a:r>
                      <a:r>
                        <a:rPr lang="en-GB" sz="1400" b="1" dirty="0" smtClean="0">
                          <a:solidFill>
                            <a:srgbClr val="000000"/>
                          </a:solidFill>
                          <a:latin typeface="Comic Sans MS" panose="030F0702030302020204" pitchFamily="66" charset="0"/>
                        </a:rPr>
                        <a:t>: </a:t>
                      </a:r>
                      <a:endParaRPr lang="en-GB" sz="1400" b="1" kern="1200" dirty="0">
                        <a:solidFill>
                          <a:schemeClr val="dk1"/>
                        </a:solidFill>
                        <a:latin typeface="Comic Sans MS" pitchFamily="66" charset="0"/>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smtClean="0">
                          <a:solidFill>
                            <a:srgbClr val="000000"/>
                          </a:solidFill>
                          <a:latin typeface="Comic Sans MS" panose="030F0702030302020204" pitchFamily="66" charset="0"/>
                        </a:rPr>
                        <a:t>shading, pencil grades, mark making, tone, texture, light, dark</a:t>
                      </a:r>
                      <a:endParaRPr lang="en-GB" sz="1200" b="0" i="0" u="none" strike="noStrike" dirty="0" smtClean="0">
                        <a:effectLst/>
                        <a:latin typeface="Arial" panose="020B0604020202020204" pitchFamily="34" charset="0"/>
                      </a:endParaRPr>
                    </a:p>
                    <a:p>
                      <a:endParaRPr lang="en-GB" sz="12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4"/>
                  </a:ext>
                </a:extLst>
              </a:tr>
            </a:tbl>
          </a:graphicData>
        </a:graphic>
      </p:graphicFrame>
      <p:pic>
        <p:nvPicPr>
          <p:cNvPr id="5" name="Picture 4"/>
          <p:cNvPicPr>
            <a:picLocks noChangeAspect="1"/>
          </p:cNvPicPr>
          <p:nvPr/>
        </p:nvPicPr>
        <p:blipFill>
          <a:blip r:embed="rId2"/>
          <a:stretch>
            <a:fillRect/>
          </a:stretch>
        </p:blipFill>
        <p:spPr>
          <a:xfrm>
            <a:off x="2195736" y="1738892"/>
            <a:ext cx="1284544" cy="1286293"/>
          </a:xfrm>
          <a:prstGeom prst="rect">
            <a:avLst/>
          </a:prstGeom>
        </p:spPr>
      </p:pic>
      <p:pic>
        <p:nvPicPr>
          <p:cNvPr id="8" name="Picture 7"/>
          <p:cNvPicPr>
            <a:picLocks noChangeAspect="1"/>
          </p:cNvPicPr>
          <p:nvPr/>
        </p:nvPicPr>
        <p:blipFill>
          <a:blip r:embed="rId3"/>
          <a:stretch>
            <a:fillRect/>
          </a:stretch>
        </p:blipFill>
        <p:spPr>
          <a:xfrm>
            <a:off x="3707777" y="1536164"/>
            <a:ext cx="978911" cy="1326266"/>
          </a:xfrm>
          <a:prstGeom prst="rect">
            <a:avLst/>
          </a:prstGeom>
        </p:spPr>
      </p:pic>
      <p:sp>
        <p:nvSpPr>
          <p:cNvPr id="10" name="Rectangle 9"/>
          <p:cNvSpPr/>
          <p:nvPr/>
        </p:nvSpPr>
        <p:spPr>
          <a:xfrm>
            <a:off x="6056065" y="476672"/>
            <a:ext cx="1975627" cy="1444272"/>
          </a:xfrm>
          <a:prstGeom prst="rect">
            <a:avLst/>
          </a:prstGeom>
          <a:solidFill>
            <a:schemeClr val="accent3">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u="sng" dirty="0" smtClean="0">
                <a:solidFill>
                  <a:schemeClr val="tx1"/>
                </a:solidFill>
              </a:rPr>
              <a:t>Assessment </a:t>
            </a:r>
          </a:p>
          <a:p>
            <a:pPr algn="ctr"/>
            <a:r>
              <a:rPr lang="en-GB" sz="1600" dirty="0" smtClean="0">
                <a:solidFill>
                  <a:schemeClr val="tx1"/>
                </a:solidFill>
              </a:rPr>
              <a:t>Can you spot the different shades used on  the jug?</a:t>
            </a:r>
          </a:p>
          <a:p>
            <a:pPr algn="ctr"/>
            <a:r>
              <a:rPr lang="en-GB" sz="1600" dirty="0" smtClean="0">
                <a:solidFill>
                  <a:schemeClr val="tx1"/>
                </a:solidFill>
              </a:rPr>
              <a:t>Can you use different shades in your work?</a:t>
            </a:r>
            <a:endParaRPr lang="en-GB" sz="1600" dirty="0">
              <a:solidFill>
                <a:schemeClr val="tx1"/>
              </a:solidFill>
            </a:endParaRPr>
          </a:p>
        </p:txBody>
      </p:sp>
      <p:pic>
        <p:nvPicPr>
          <p:cNvPr id="11" name="Picture 10"/>
          <p:cNvPicPr>
            <a:picLocks noChangeAspect="1"/>
          </p:cNvPicPr>
          <p:nvPr/>
        </p:nvPicPr>
        <p:blipFill>
          <a:blip r:embed="rId4"/>
          <a:stretch>
            <a:fillRect/>
          </a:stretch>
        </p:blipFill>
        <p:spPr>
          <a:xfrm>
            <a:off x="4860895" y="801824"/>
            <a:ext cx="1119854" cy="1476172"/>
          </a:xfrm>
          <a:prstGeom prst="rect">
            <a:avLst/>
          </a:prstGeom>
        </p:spPr>
      </p:pic>
      <p:pic>
        <p:nvPicPr>
          <p:cNvPr id="12" name="Picture 11"/>
          <p:cNvPicPr>
            <a:picLocks noChangeAspect="1"/>
          </p:cNvPicPr>
          <p:nvPr/>
        </p:nvPicPr>
        <p:blipFill>
          <a:blip r:embed="rId5"/>
          <a:stretch>
            <a:fillRect/>
          </a:stretch>
        </p:blipFill>
        <p:spPr>
          <a:xfrm>
            <a:off x="8031692" y="600061"/>
            <a:ext cx="1009042" cy="939850"/>
          </a:xfrm>
          <a:prstGeom prst="rect">
            <a:avLst/>
          </a:prstGeom>
        </p:spPr>
      </p:pic>
      <p:pic>
        <p:nvPicPr>
          <p:cNvPr id="13" name="Picture 12"/>
          <p:cNvPicPr>
            <a:picLocks noChangeAspect="1"/>
          </p:cNvPicPr>
          <p:nvPr/>
        </p:nvPicPr>
        <p:blipFill>
          <a:blip r:embed="rId6"/>
          <a:stretch>
            <a:fillRect/>
          </a:stretch>
        </p:blipFill>
        <p:spPr>
          <a:xfrm>
            <a:off x="4886673" y="2432738"/>
            <a:ext cx="1819172" cy="1955185"/>
          </a:xfrm>
          <a:prstGeom prst="rect">
            <a:avLst/>
          </a:prstGeom>
        </p:spPr>
      </p:pic>
      <p:pic>
        <p:nvPicPr>
          <p:cNvPr id="14" name="Picture 13"/>
          <p:cNvPicPr>
            <a:picLocks noChangeAspect="1"/>
          </p:cNvPicPr>
          <p:nvPr/>
        </p:nvPicPr>
        <p:blipFill>
          <a:blip r:embed="rId7"/>
          <a:stretch>
            <a:fillRect/>
          </a:stretch>
        </p:blipFill>
        <p:spPr>
          <a:xfrm>
            <a:off x="6750010" y="1994662"/>
            <a:ext cx="440641" cy="864654"/>
          </a:xfrm>
          <a:prstGeom prst="rect">
            <a:avLst/>
          </a:prstGeom>
        </p:spPr>
      </p:pic>
      <p:pic>
        <p:nvPicPr>
          <p:cNvPr id="15" name="Picture 14"/>
          <p:cNvPicPr>
            <a:picLocks noChangeAspect="1"/>
          </p:cNvPicPr>
          <p:nvPr/>
        </p:nvPicPr>
        <p:blipFill>
          <a:blip r:embed="rId8"/>
          <a:stretch>
            <a:fillRect/>
          </a:stretch>
        </p:blipFill>
        <p:spPr>
          <a:xfrm>
            <a:off x="6759650" y="2882495"/>
            <a:ext cx="481530" cy="817140"/>
          </a:xfrm>
          <a:prstGeom prst="rect">
            <a:avLst/>
          </a:prstGeom>
        </p:spPr>
      </p:pic>
      <p:pic>
        <p:nvPicPr>
          <p:cNvPr id="16" name="Picture 15"/>
          <p:cNvPicPr>
            <a:picLocks noChangeAspect="1"/>
          </p:cNvPicPr>
          <p:nvPr/>
        </p:nvPicPr>
        <p:blipFill>
          <a:blip r:embed="rId9"/>
          <a:stretch>
            <a:fillRect/>
          </a:stretch>
        </p:blipFill>
        <p:spPr>
          <a:xfrm>
            <a:off x="6750010" y="3633027"/>
            <a:ext cx="440641" cy="806598"/>
          </a:xfrm>
          <a:prstGeom prst="rect">
            <a:avLst/>
          </a:prstGeom>
        </p:spPr>
      </p:pic>
      <p:pic>
        <p:nvPicPr>
          <p:cNvPr id="17" name="Picture 16"/>
          <p:cNvPicPr>
            <a:picLocks noChangeAspect="1"/>
          </p:cNvPicPr>
          <p:nvPr/>
        </p:nvPicPr>
        <p:blipFill>
          <a:blip r:embed="rId10"/>
          <a:stretch>
            <a:fillRect/>
          </a:stretch>
        </p:blipFill>
        <p:spPr>
          <a:xfrm>
            <a:off x="2195736" y="3314256"/>
            <a:ext cx="898380" cy="898380"/>
          </a:xfrm>
          <a:prstGeom prst="rect">
            <a:avLst/>
          </a:prstGeom>
        </p:spPr>
      </p:pic>
      <p:pic>
        <p:nvPicPr>
          <p:cNvPr id="18" name="Picture 17"/>
          <p:cNvPicPr>
            <a:picLocks noChangeAspect="1"/>
          </p:cNvPicPr>
          <p:nvPr/>
        </p:nvPicPr>
        <p:blipFill>
          <a:blip r:embed="rId11"/>
          <a:stretch>
            <a:fillRect/>
          </a:stretch>
        </p:blipFill>
        <p:spPr>
          <a:xfrm>
            <a:off x="3221683" y="3291634"/>
            <a:ext cx="1443006" cy="1096289"/>
          </a:xfrm>
          <a:prstGeom prst="rect">
            <a:avLst/>
          </a:prstGeom>
        </p:spPr>
      </p:pic>
      <p:pic>
        <p:nvPicPr>
          <p:cNvPr id="19" name="Picture 18"/>
          <p:cNvPicPr>
            <a:picLocks noChangeAspect="1"/>
          </p:cNvPicPr>
          <p:nvPr/>
        </p:nvPicPr>
        <p:blipFill>
          <a:blip r:embed="rId12"/>
          <a:stretch>
            <a:fillRect/>
          </a:stretch>
        </p:blipFill>
        <p:spPr>
          <a:xfrm>
            <a:off x="7294985" y="2199297"/>
            <a:ext cx="1756168" cy="2184674"/>
          </a:xfrm>
          <a:prstGeom prst="rect">
            <a:avLst/>
          </a:prstGeom>
        </p:spPr>
      </p:pic>
    </p:spTree>
    <p:extLst>
      <p:ext uri="{BB962C8B-B14F-4D97-AF65-F5344CB8AC3E}">
        <p14:creationId xmlns:p14="http://schemas.microsoft.com/office/powerpoint/2010/main" val="13210236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5097" y="216698"/>
            <a:ext cx="5815310" cy="584775"/>
          </a:xfrm>
          <a:prstGeom prst="rect">
            <a:avLst/>
          </a:prstGeom>
          <a:noFill/>
        </p:spPr>
        <p:txBody>
          <a:bodyPr wrap="none" rtlCol="0">
            <a:spAutoFit/>
          </a:bodyPr>
          <a:lstStyle/>
          <a:p>
            <a:r>
              <a:rPr lang="en-GB" sz="3200" b="1" dirty="0" smtClean="0"/>
              <a:t>Year 3 Digital Art Knowledge Mat</a:t>
            </a:r>
            <a:endParaRPr lang="en-GB" sz="3200" b="1" dirty="0"/>
          </a:p>
        </p:txBody>
      </p:sp>
      <p:graphicFrame>
        <p:nvGraphicFramePr>
          <p:cNvPr id="6" name="Table 5"/>
          <p:cNvGraphicFramePr>
            <a:graphicFrameLocks noGrp="1"/>
          </p:cNvGraphicFramePr>
          <p:nvPr>
            <p:extLst>
              <p:ext uri="{D42A27DB-BD31-4B8C-83A1-F6EECF244321}">
                <p14:modId xmlns:p14="http://schemas.microsoft.com/office/powerpoint/2010/main" val="3875459086"/>
              </p:ext>
            </p:extLst>
          </p:nvPr>
        </p:nvGraphicFramePr>
        <p:xfrm>
          <a:off x="122963" y="737828"/>
          <a:ext cx="4425457" cy="5387024"/>
        </p:xfrm>
        <a:graphic>
          <a:graphicData uri="http://schemas.openxmlformats.org/drawingml/2006/table">
            <a:tbl>
              <a:tblPr firstRow="1" bandRow="1">
                <a:tableStyleId>{F5AB1C69-6EDB-4FF4-983F-18BD219EF322}</a:tableStyleId>
              </a:tblPr>
              <a:tblGrid>
                <a:gridCol w="2276663">
                  <a:extLst>
                    <a:ext uri="{9D8B030D-6E8A-4147-A177-3AD203B41FA5}">
                      <a16:colId xmlns:a16="http://schemas.microsoft.com/office/drawing/2014/main" val="20000"/>
                    </a:ext>
                  </a:extLst>
                </a:gridCol>
                <a:gridCol w="2148794">
                  <a:extLst>
                    <a:ext uri="{9D8B030D-6E8A-4147-A177-3AD203B41FA5}">
                      <a16:colId xmlns:a16="http://schemas.microsoft.com/office/drawing/2014/main" val="20001"/>
                    </a:ext>
                  </a:extLst>
                </a:gridCol>
              </a:tblGrid>
              <a:tr h="669915">
                <a:tc>
                  <a:txBody>
                    <a:bodyPr/>
                    <a:lstStyle/>
                    <a:p>
                      <a:r>
                        <a:rPr lang="en-GB" dirty="0" smtClean="0"/>
                        <a:t>Sticky</a:t>
                      </a:r>
                      <a:r>
                        <a:rPr lang="en-GB" baseline="0" dirty="0" smtClean="0"/>
                        <a:t> knowledge</a:t>
                      </a:r>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smtClean="0">
                          <a:ln>
                            <a:noFill/>
                          </a:ln>
                          <a:solidFill>
                            <a:prstClr val="white"/>
                          </a:solidFill>
                          <a:effectLst/>
                          <a:uLnTx/>
                          <a:uFillTx/>
                          <a:latin typeface="+mn-lt"/>
                          <a:ea typeface="+mn-ea"/>
                          <a:cs typeface="+mn-cs"/>
                        </a:rPr>
                        <a:t>Associated Famous Artist/s </a:t>
                      </a:r>
                    </a:p>
                  </a:txBody>
                  <a:tcPr/>
                </a:tc>
                <a:extLst>
                  <a:ext uri="{0D108BD9-81ED-4DB2-BD59-A6C34878D82A}">
                    <a16:rowId xmlns:a16="http://schemas.microsoft.com/office/drawing/2014/main" val="10000"/>
                  </a:ext>
                </a:extLst>
              </a:tr>
              <a:tr h="3215907">
                <a:tc>
                  <a:txBody>
                    <a:bodyPr/>
                    <a:lstStyle/>
                    <a:p>
                      <a:pPr marL="82550" indent="-82550">
                        <a:buFont typeface="Arial" panose="020B0604020202020204" pitchFamily="34" charset="0"/>
                        <a:buChar char="•"/>
                      </a:pPr>
                      <a:r>
                        <a:rPr lang="en-GB" sz="1400" dirty="0" smtClean="0">
                          <a:latin typeface="Comic Sans MS" panose="030F0702030302020204" pitchFamily="66" charset="0"/>
                        </a:rPr>
                        <a:t>Know that art can be created</a:t>
                      </a:r>
                      <a:r>
                        <a:rPr lang="en-GB" sz="1400" baseline="0" dirty="0" smtClean="0">
                          <a:latin typeface="Comic Sans MS" pitchFamily="66" charset="0"/>
                        </a:rPr>
                        <a:t> digitally and that </a:t>
                      </a:r>
                      <a:r>
                        <a:rPr lang="en-GB" sz="1400" dirty="0" smtClean="0">
                          <a:latin typeface="Comic Sans MS" panose="030F0702030302020204" pitchFamily="66" charset="0"/>
                        </a:rPr>
                        <a:t>technology can</a:t>
                      </a:r>
                      <a:r>
                        <a:rPr lang="en-GB" sz="1400" baseline="0" dirty="0" smtClean="0">
                          <a:latin typeface="Comic Sans MS" panose="030F0702030302020204" pitchFamily="66" charset="0"/>
                        </a:rPr>
                        <a:t> be used to</a:t>
                      </a:r>
                      <a:r>
                        <a:rPr lang="en-GB" sz="1400" dirty="0" smtClean="0">
                          <a:latin typeface="Comic Sans MS" panose="030F0702030302020204" pitchFamily="66" charset="0"/>
                        </a:rPr>
                        <a:t> recreate an artistic style. </a:t>
                      </a:r>
                    </a:p>
                    <a:p>
                      <a:pPr marL="82550" marR="0" lvl="0" indent="-825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400" dirty="0" smtClean="0">
                        <a:latin typeface="Comic Sans MS" panose="030F0702030302020204" pitchFamily="66" charset="0"/>
                      </a:endParaRPr>
                    </a:p>
                    <a:p>
                      <a:pPr marL="82550" marR="0" lvl="0" indent="-825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400" dirty="0" smtClean="0">
                          <a:latin typeface="Comic Sans MS" panose="030F0702030302020204" pitchFamily="66" charset="0"/>
                        </a:rPr>
                        <a:t>Know that shapes</a:t>
                      </a:r>
                      <a:r>
                        <a:rPr lang="en-GB" sz="1400" baseline="0" dirty="0" smtClean="0">
                          <a:latin typeface="Comic Sans MS" panose="030F0702030302020204" pitchFamily="66" charset="0"/>
                        </a:rPr>
                        <a:t> can be created on</a:t>
                      </a:r>
                      <a:r>
                        <a:rPr lang="en-GB" sz="1400" dirty="0" smtClean="0">
                          <a:latin typeface="Comic Sans MS" panose="030F0702030302020204" pitchFamily="66" charset="0"/>
                        </a:rPr>
                        <a:t> the computer considering shape, colour and design. </a:t>
                      </a:r>
                    </a:p>
                    <a:p>
                      <a:pPr marL="82550" marR="0" lvl="0" indent="-825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400" dirty="0" smtClean="0">
                        <a:latin typeface="Comic Sans MS" panose="030F0702030302020204" pitchFamily="66" charset="0"/>
                      </a:endParaRPr>
                    </a:p>
                    <a:p>
                      <a:pPr marL="82550" marR="0" lvl="0" indent="-825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smtClean="0">
                        <a:latin typeface="Comic Sans MS" panose="030F0702030302020204" pitchFamily="66" charset="0"/>
                      </a:endParaRPr>
                    </a:p>
                    <a:p>
                      <a:endParaRPr lang="en-GB" sz="1400" dirty="0">
                        <a:latin typeface="Comic Sans MS"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smtClean="0">
                          <a:latin typeface="Comic Sans MS" panose="030F0702030302020204" pitchFamily="66" charset="0"/>
                        </a:rPr>
                        <a:t>William Morris (use of repeated patterns)</a:t>
                      </a:r>
                    </a:p>
                    <a:p>
                      <a:pPr marL="0" algn="l" defTabSz="914400" rtl="0" eaLnBrk="1" latinLnBrk="0" hangingPunct="1"/>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1"/>
                  </a:ext>
                </a:extLst>
              </a:tr>
              <a:tr h="1211909">
                <a:tc>
                  <a:txBody>
                    <a:bodyPr/>
                    <a:lstStyle/>
                    <a:p>
                      <a:endParaRPr lang="en-GB" sz="1400" kern="1200" dirty="0">
                        <a:solidFill>
                          <a:schemeClr val="dk1"/>
                        </a:solidFill>
                        <a:latin typeface="Comic Sans MS" pitchFamily="66" charset="0"/>
                        <a:ea typeface="+mn-ea"/>
                        <a:cs typeface="+mn-cs"/>
                      </a:endParaRPr>
                    </a:p>
                  </a:txBody>
                  <a:tcPr/>
                </a:tc>
                <a:tc>
                  <a:txBody>
                    <a:bodyPr/>
                    <a:lstStyle/>
                    <a:p>
                      <a:pPr marL="0" algn="l" defTabSz="914400" rtl="0" eaLnBrk="1" latinLnBrk="0" hangingPunct="1"/>
                      <a:endParaRPr lang="en-GB" sz="14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727613684"/>
              </p:ext>
            </p:extLst>
          </p:nvPr>
        </p:nvGraphicFramePr>
        <p:xfrm>
          <a:off x="122963" y="4864924"/>
          <a:ext cx="8875182" cy="1906796"/>
        </p:xfrm>
        <a:graphic>
          <a:graphicData uri="http://schemas.openxmlformats.org/drawingml/2006/table">
            <a:tbl>
              <a:tblPr firstRow="1" bandRow="1">
                <a:tableStyleId>{69C7853C-536D-4A76-A0AE-DD22124D55A5}</a:tableStyleId>
              </a:tblPr>
              <a:tblGrid>
                <a:gridCol w="1424701">
                  <a:extLst>
                    <a:ext uri="{9D8B030D-6E8A-4147-A177-3AD203B41FA5}">
                      <a16:colId xmlns:a16="http://schemas.microsoft.com/office/drawing/2014/main" val="20000"/>
                    </a:ext>
                  </a:extLst>
                </a:gridCol>
                <a:gridCol w="7450481">
                  <a:extLst>
                    <a:ext uri="{9D8B030D-6E8A-4147-A177-3AD203B41FA5}">
                      <a16:colId xmlns:a16="http://schemas.microsoft.com/office/drawing/2014/main" val="20001"/>
                    </a:ext>
                  </a:extLst>
                </a:gridCol>
              </a:tblGrid>
              <a:tr h="490826">
                <a:tc>
                  <a:txBody>
                    <a:bodyPr/>
                    <a:lstStyle/>
                    <a:p>
                      <a:r>
                        <a:rPr lang="en-GB" dirty="0" smtClean="0"/>
                        <a:t>Vocabulary</a:t>
                      </a:r>
                      <a:endParaRPr lang="en-GB" dirty="0"/>
                    </a:p>
                  </a:txBody>
                  <a:tcPr/>
                </a:tc>
                <a:tc>
                  <a:txBody>
                    <a:bodyPr/>
                    <a:lstStyle/>
                    <a:p>
                      <a:r>
                        <a:rPr lang="en-GB" dirty="0" smtClean="0"/>
                        <a:t>Definition</a:t>
                      </a:r>
                      <a:endParaRPr lang="en-GB" dirty="0"/>
                    </a:p>
                  </a:txBody>
                  <a:tcPr/>
                </a:tc>
                <a:extLst>
                  <a:ext uri="{0D108BD9-81ED-4DB2-BD59-A6C34878D82A}">
                    <a16:rowId xmlns:a16="http://schemas.microsoft.com/office/drawing/2014/main" val="10000"/>
                  </a:ext>
                </a:extLst>
              </a:tr>
              <a:tr h="394628">
                <a:tc>
                  <a:txBody>
                    <a:bodyPr/>
                    <a:lstStyle/>
                    <a:p>
                      <a:r>
                        <a:rPr lang="en-GB" sz="1400" b="1" kern="1200" dirty="0" smtClean="0">
                          <a:solidFill>
                            <a:schemeClr val="dk1"/>
                          </a:solidFill>
                          <a:latin typeface="Comic Sans MS" pitchFamily="66" charset="0"/>
                          <a:ea typeface="+mn-ea"/>
                          <a:cs typeface="+mn-cs"/>
                        </a:rPr>
                        <a:t>Computer art</a:t>
                      </a:r>
                      <a:endParaRPr lang="en-GB" sz="1400" b="1" kern="1200" dirty="0">
                        <a:solidFill>
                          <a:schemeClr val="dk1"/>
                        </a:solidFill>
                        <a:latin typeface="Comic Sans MS" pitchFamily="66" charset="0"/>
                        <a:ea typeface="+mn-ea"/>
                        <a:cs typeface="+mn-cs"/>
                      </a:endParaRPr>
                    </a:p>
                  </a:txBody>
                  <a:tcPr/>
                </a:tc>
                <a:tc>
                  <a:txBody>
                    <a:bodyPr/>
                    <a:lstStyle/>
                    <a:p>
                      <a:r>
                        <a:rPr lang="en-GB" sz="1400" b="0" i="0" u="none" strike="noStrike" kern="1200" dirty="0" smtClean="0">
                          <a:solidFill>
                            <a:schemeClr val="dk1"/>
                          </a:solidFill>
                          <a:effectLst/>
                          <a:latin typeface="Comic Sans MS" panose="030F0702030302020204" pitchFamily="66" charset="0"/>
                          <a:ea typeface="+mn-ea"/>
                          <a:cs typeface="+mn-cs"/>
                        </a:rPr>
                        <a:t>Computer art is one where</a:t>
                      </a:r>
                      <a:r>
                        <a:rPr lang="en-GB" sz="1400" b="0" i="0" u="none" strike="noStrike" kern="1200" baseline="0" dirty="0" smtClean="0">
                          <a:solidFill>
                            <a:schemeClr val="dk1"/>
                          </a:solidFill>
                          <a:effectLst/>
                          <a:latin typeface="Comic Sans MS" panose="030F0702030302020204" pitchFamily="66" charset="0"/>
                          <a:ea typeface="+mn-ea"/>
                          <a:cs typeface="+mn-cs"/>
                        </a:rPr>
                        <a:t> computers </a:t>
                      </a:r>
                      <a:r>
                        <a:rPr lang="en-GB" sz="1400" b="0" i="0" u="none" strike="noStrike" kern="1200" dirty="0" smtClean="0">
                          <a:solidFill>
                            <a:schemeClr val="dk1"/>
                          </a:solidFill>
                          <a:effectLst/>
                          <a:latin typeface="Comic Sans MS" panose="030F0702030302020204" pitchFamily="66" charset="0"/>
                          <a:ea typeface="+mn-ea"/>
                          <a:cs typeface="+mn-cs"/>
                        </a:rPr>
                        <a:t>play a role in production of the artwork.</a:t>
                      </a:r>
                      <a:endParaRPr lang="en-GB" sz="1400" dirty="0">
                        <a:latin typeface="Comic Sans MS" pitchFamily="66" charset="0"/>
                      </a:endParaRPr>
                    </a:p>
                  </a:txBody>
                  <a:tcPr/>
                </a:tc>
                <a:extLst>
                  <a:ext uri="{0D108BD9-81ED-4DB2-BD59-A6C34878D82A}">
                    <a16:rowId xmlns:a16="http://schemas.microsoft.com/office/drawing/2014/main" val="10001"/>
                  </a:ext>
                </a:extLst>
              </a:tr>
              <a:tr h="504056">
                <a:tc>
                  <a:txBody>
                    <a:bodyPr/>
                    <a:lstStyle/>
                    <a:p>
                      <a:endParaRPr lang="en-GB" sz="1400" b="1" kern="1200" dirty="0">
                        <a:solidFill>
                          <a:schemeClr val="dk1"/>
                        </a:solidFill>
                        <a:latin typeface="Comic Sans MS" pitchFamily="66" charset="0"/>
                        <a:ea typeface="+mn-ea"/>
                        <a:cs typeface="+mn-cs"/>
                      </a:endParaRPr>
                    </a:p>
                  </a:txBody>
                  <a:tcPr/>
                </a:tc>
                <a:tc>
                  <a:txBody>
                    <a:bodyPr/>
                    <a:lstStyle/>
                    <a:p>
                      <a:pPr marL="0" algn="l" defTabSz="914400" rtl="0" eaLnBrk="1" latinLnBrk="0" hangingPunct="1"/>
                      <a:endParaRPr lang="en-GB" sz="12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2"/>
                  </a:ext>
                </a:extLst>
              </a:tr>
              <a:tr h="517286">
                <a:tc>
                  <a:txBody>
                    <a:bodyPr/>
                    <a:lstStyle/>
                    <a:p>
                      <a:pPr marL="0" algn="l" defTabSz="914400" rtl="0" eaLnBrk="1" latinLnBrk="0" hangingPunct="1"/>
                      <a:r>
                        <a:rPr lang="en-GB" sz="1400" b="1" kern="1200" dirty="0" smtClean="0">
                          <a:solidFill>
                            <a:schemeClr val="dk1"/>
                          </a:solidFill>
                          <a:latin typeface="Comic Sans MS" pitchFamily="66" charset="0"/>
                          <a:ea typeface="+mn-ea"/>
                          <a:cs typeface="+mn-cs"/>
                        </a:rPr>
                        <a:t>Key words</a:t>
                      </a:r>
                      <a:endParaRPr lang="en-GB" sz="1400" b="1" kern="1200" dirty="0">
                        <a:solidFill>
                          <a:schemeClr val="dk1"/>
                        </a:solidFill>
                        <a:latin typeface="Comic Sans MS" pitchFamily="66" charset="0"/>
                        <a:ea typeface="+mn-ea"/>
                        <a:cs typeface="+mn-cs"/>
                      </a:endParaRPr>
                    </a:p>
                  </a:txBody>
                  <a:tcPr/>
                </a:tc>
                <a:tc>
                  <a:txBody>
                    <a:bodyPr/>
                    <a:lstStyle/>
                    <a:p>
                      <a:r>
                        <a:rPr lang="en-GB" sz="1300" kern="1200" dirty="0" smtClean="0">
                          <a:solidFill>
                            <a:schemeClr val="dk1"/>
                          </a:solidFill>
                          <a:latin typeface="Comic Sans MS" pitchFamily="66" charset="0"/>
                          <a:ea typeface="+mn-ea"/>
                          <a:cs typeface="+mn-cs"/>
                        </a:rPr>
                        <a:t>Repeat,</a:t>
                      </a:r>
                      <a:r>
                        <a:rPr lang="en-GB" sz="1300" kern="1200" baseline="0" dirty="0" smtClean="0">
                          <a:solidFill>
                            <a:schemeClr val="dk1"/>
                          </a:solidFill>
                          <a:latin typeface="Comic Sans MS" pitchFamily="66" charset="0"/>
                          <a:ea typeface="+mn-ea"/>
                          <a:cs typeface="+mn-cs"/>
                        </a:rPr>
                        <a:t> design, turn, flip, rotate, shapes, geometric, colours</a:t>
                      </a:r>
                      <a:endParaRPr lang="en-GB" sz="1300" kern="1200" dirty="0">
                        <a:solidFill>
                          <a:schemeClr val="dk1"/>
                        </a:solidFill>
                        <a:latin typeface="Comic Sans MS" pitchFamily="66" charset="0"/>
                        <a:ea typeface="+mn-ea"/>
                        <a:cs typeface="+mn-cs"/>
                      </a:endParaRPr>
                    </a:p>
                  </a:txBody>
                  <a:tcPr/>
                </a:tc>
                <a:extLst>
                  <a:ext uri="{0D108BD9-81ED-4DB2-BD59-A6C34878D82A}">
                    <a16:rowId xmlns:a16="http://schemas.microsoft.com/office/drawing/2014/main" val="10003"/>
                  </a:ext>
                </a:extLst>
              </a:tr>
            </a:tbl>
          </a:graphicData>
        </a:graphic>
      </p:graphicFrame>
      <p:pic>
        <p:nvPicPr>
          <p:cNvPr id="3" name="Picture 2"/>
          <p:cNvPicPr>
            <a:picLocks noChangeAspect="1"/>
          </p:cNvPicPr>
          <p:nvPr/>
        </p:nvPicPr>
        <p:blipFill>
          <a:blip r:embed="rId2"/>
          <a:stretch>
            <a:fillRect/>
          </a:stretch>
        </p:blipFill>
        <p:spPr>
          <a:xfrm>
            <a:off x="6146602" y="1795198"/>
            <a:ext cx="1133524" cy="1146405"/>
          </a:xfrm>
          <a:prstGeom prst="rect">
            <a:avLst/>
          </a:prstGeom>
        </p:spPr>
      </p:pic>
      <p:pic>
        <p:nvPicPr>
          <p:cNvPr id="5" name="Picture 4"/>
          <p:cNvPicPr>
            <a:picLocks noChangeAspect="1"/>
          </p:cNvPicPr>
          <p:nvPr/>
        </p:nvPicPr>
        <p:blipFill>
          <a:blip r:embed="rId3"/>
          <a:stretch>
            <a:fillRect/>
          </a:stretch>
        </p:blipFill>
        <p:spPr>
          <a:xfrm>
            <a:off x="6228987" y="3026902"/>
            <a:ext cx="1051139" cy="1075029"/>
          </a:xfrm>
          <a:prstGeom prst="rect">
            <a:avLst/>
          </a:prstGeom>
        </p:spPr>
      </p:pic>
      <p:pic>
        <p:nvPicPr>
          <p:cNvPr id="8" name="Picture 7"/>
          <p:cNvPicPr>
            <a:picLocks noChangeAspect="1"/>
          </p:cNvPicPr>
          <p:nvPr/>
        </p:nvPicPr>
        <p:blipFill rotWithShape="1">
          <a:blip r:embed="rId4"/>
          <a:srcRect l="6411"/>
          <a:stretch/>
        </p:blipFill>
        <p:spPr>
          <a:xfrm>
            <a:off x="4675579" y="1795198"/>
            <a:ext cx="1329801" cy="1396823"/>
          </a:xfrm>
          <a:prstGeom prst="rect">
            <a:avLst/>
          </a:prstGeom>
        </p:spPr>
      </p:pic>
      <p:pic>
        <p:nvPicPr>
          <p:cNvPr id="9" name="Picture 8"/>
          <p:cNvPicPr>
            <a:picLocks noChangeAspect="1"/>
          </p:cNvPicPr>
          <p:nvPr/>
        </p:nvPicPr>
        <p:blipFill>
          <a:blip r:embed="rId5"/>
          <a:stretch>
            <a:fillRect/>
          </a:stretch>
        </p:blipFill>
        <p:spPr>
          <a:xfrm>
            <a:off x="7357417" y="414313"/>
            <a:ext cx="1671528" cy="2006575"/>
          </a:xfrm>
          <a:prstGeom prst="rect">
            <a:avLst/>
          </a:prstGeom>
        </p:spPr>
      </p:pic>
      <p:sp>
        <p:nvSpPr>
          <p:cNvPr id="12" name="Rectangle 11"/>
          <p:cNvSpPr/>
          <p:nvPr/>
        </p:nvSpPr>
        <p:spPr>
          <a:xfrm>
            <a:off x="7437453" y="2974218"/>
            <a:ext cx="1511455" cy="1783781"/>
          </a:xfrm>
          <a:prstGeom prst="rect">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u="sng" dirty="0" smtClean="0">
                <a:latin typeface="Comic Sans MS" panose="030F0702030302020204" pitchFamily="66" charset="0"/>
              </a:rPr>
              <a:t>Assessment</a:t>
            </a:r>
            <a:r>
              <a:rPr lang="en-GB" sz="1600" dirty="0" smtClean="0">
                <a:latin typeface="Comic Sans MS" panose="030F0702030302020204" pitchFamily="66" charset="0"/>
              </a:rPr>
              <a:t> </a:t>
            </a:r>
          </a:p>
          <a:p>
            <a:pPr algn="ctr"/>
            <a:r>
              <a:rPr lang="en-GB" sz="1600" dirty="0" smtClean="0">
                <a:latin typeface="Comic Sans MS" panose="030F0702030302020204" pitchFamily="66" charset="0"/>
              </a:rPr>
              <a:t>Can you plan and  then create a repeated design on the computer?</a:t>
            </a:r>
            <a:endParaRPr lang="en-GB" sz="1600" dirty="0">
              <a:latin typeface="Comic Sans MS" panose="030F0702030302020204" pitchFamily="66" charset="0"/>
            </a:endParaRPr>
          </a:p>
        </p:txBody>
      </p:sp>
      <p:pic>
        <p:nvPicPr>
          <p:cNvPr id="13" name="Picture 12"/>
          <p:cNvPicPr>
            <a:picLocks noChangeAspect="1"/>
          </p:cNvPicPr>
          <p:nvPr/>
        </p:nvPicPr>
        <p:blipFill>
          <a:blip r:embed="rId6"/>
          <a:stretch>
            <a:fillRect/>
          </a:stretch>
        </p:blipFill>
        <p:spPr>
          <a:xfrm>
            <a:off x="5004048" y="3250723"/>
            <a:ext cx="841750" cy="851208"/>
          </a:xfrm>
          <a:prstGeom prst="rect">
            <a:avLst/>
          </a:prstGeom>
        </p:spPr>
      </p:pic>
      <p:pic>
        <p:nvPicPr>
          <p:cNvPr id="15" name="Picture 14"/>
          <p:cNvPicPr>
            <a:picLocks noChangeAspect="1"/>
          </p:cNvPicPr>
          <p:nvPr/>
        </p:nvPicPr>
        <p:blipFill>
          <a:blip r:embed="rId7"/>
          <a:stretch>
            <a:fillRect/>
          </a:stretch>
        </p:blipFill>
        <p:spPr>
          <a:xfrm>
            <a:off x="3811340" y="1990333"/>
            <a:ext cx="732968" cy="903659"/>
          </a:xfrm>
          <a:prstGeom prst="rect">
            <a:avLst/>
          </a:prstGeom>
        </p:spPr>
      </p:pic>
      <p:pic>
        <p:nvPicPr>
          <p:cNvPr id="16" name="Picture 15"/>
          <p:cNvPicPr>
            <a:picLocks noChangeAspect="1"/>
          </p:cNvPicPr>
          <p:nvPr/>
        </p:nvPicPr>
        <p:blipFill rotWithShape="1">
          <a:blip r:embed="rId8"/>
          <a:srcRect r="13071" b="3676"/>
          <a:stretch/>
        </p:blipFill>
        <p:spPr>
          <a:xfrm>
            <a:off x="2461846" y="2076344"/>
            <a:ext cx="1278883" cy="1886893"/>
          </a:xfrm>
          <a:prstGeom prst="rect">
            <a:avLst/>
          </a:prstGeom>
        </p:spPr>
      </p:pic>
      <p:sp>
        <p:nvSpPr>
          <p:cNvPr id="2" name="Pentagon 1"/>
          <p:cNvSpPr/>
          <p:nvPr/>
        </p:nvSpPr>
        <p:spPr>
          <a:xfrm>
            <a:off x="4860032" y="801473"/>
            <a:ext cx="2304256" cy="683311"/>
          </a:xfrm>
          <a:prstGeom prst="homePlate">
            <a:avLst/>
          </a:prstGeom>
          <a:solidFill>
            <a:schemeClr val="accent3">
              <a:lumMod val="40000"/>
              <a:lumOff val="60000"/>
            </a:schemeClr>
          </a:solidFill>
          <a:ln>
            <a:solidFill>
              <a:schemeClr val="accent3">
                <a:lumMod val="60000"/>
                <a:lumOff val="4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200" dirty="0" smtClean="0">
              <a:latin typeface="Comic Sans MS" panose="030F0702030302020204" pitchFamily="66" charset="0"/>
            </a:endParaRPr>
          </a:p>
          <a:p>
            <a:pPr algn="ctr"/>
            <a:endParaRPr lang="en-GB" sz="600" dirty="0" smtClean="0">
              <a:latin typeface="Comic Sans MS" panose="030F0702030302020204" pitchFamily="66" charset="0"/>
            </a:endParaRPr>
          </a:p>
          <a:p>
            <a:pPr algn="ctr"/>
            <a:r>
              <a:rPr lang="en-GB" sz="1200" dirty="0" smtClean="0">
                <a:latin typeface="Comic Sans MS" panose="030F0702030302020204" pitchFamily="66" charset="0"/>
              </a:rPr>
              <a:t>Can </a:t>
            </a:r>
            <a:r>
              <a:rPr lang="en-GB" sz="1200" dirty="0">
                <a:latin typeface="Comic Sans MS" panose="030F0702030302020204" pitchFamily="66" charset="0"/>
              </a:rPr>
              <a:t>you spot the repeated pattern in William Morris’ art work?</a:t>
            </a:r>
          </a:p>
          <a:p>
            <a:pPr algn="ctr"/>
            <a:endParaRPr lang="en-GB" dirty="0"/>
          </a:p>
        </p:txBody>
      </p:sp>
    </p:spTree>
    <p:extLst>
      <p:ext uri="{BB962C8B-B14F-4D97-AF65-F5344CB8AC3E}">
        <p14:creationId xmlns:p14="http://schemas.microsoft.com/office/powerpoint/2010/main" val="54058089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8762</TotalTime>
  <Words>826</Words>
  <Application>Microsoft Office PowerPoint</Application>
  <PresentationFormat>On-screen Show (4:3)</PresentationFormat>
  <Paragraphs>164</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D Guy</dc:creator>
  <cp:lastModifiedBy>Mrs N Murray</cp:lastModifiedBy>
  <cp:revision>57</cp:revision>
  <cp:lastPrinted>2019-05-23T13:45:29Z</cp:lastPrinted>
  <dcterms:created xsi:type="dcterms:W3CDTF">2019-05-23T13:16:46Z</dcterms:created>
  <dcterms:modified xsi:type="dcterms:W3CDTF">2021-04-26T09:54:08Z</dcterms:modified>
</cp:coreProperties>
</file>