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Heading Now 71-78" panose="020B0604020202020204" charset="0"/>
      <p:regular r:id="rId3"/>
    </p:embeddedFont>
    <p:embeddedFont>
      <p:font typeface="Inter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649" autoAdjust="0"/>
    <p:restoredTop sz="94622" autoAdjust="0"/>
  </p:normalViewPr>
  <p:slideViewPr>
    <p:cSldViewPr>
      <p:cViewPr varScale="1">
        <p:scale>
          <a:sx n="70" d="100"/>
          <a:sy n="70" d="100"/>
        </p:scale>
        <p:origin x="1428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10659" y="5907905"/>
            <a:ext cx="5331446" cy="3682965"/>
            <a:chOff x="0" y="0"/>
            <a:chExt cx="2386955" cy="164890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6954" cy="1648909"/>
            </a:xfrm>
            <a:custGeom>
              <a:avLst/>
              <a:gdLst/>
              <a:ahLst/>
              <a:cxnLst/>
              <a:rect l="l" t="t" r="r" b="b"/>
              <a:pathLst>
                <a:path w="2386954" h="1648909">
                  <a:moveTo>
                    <a:pt x="0" y="0"/>
                  </a:moveTo>
                  <a:lnTo>
                    <a:pt x="2386954" y="0"/>
                  </a:lnTo>
                  <a:lnTo>
                    <a:pt x="2386954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DE59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2121552" y="5895742"/>
            <a:ext cx="5331993" cy="3682965"/>
            <a:chOff x="0" y="0"/>
            <a:chExt cx="2387199" cy="1648909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99ACFF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6326162" y="1112440"/>
            <a:ext cx="5331993" cy="4410805"/>
            <a:chOff x="0" y="0"/>
            <a:chExt cx="2387199" cy="16375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87199" cy="1637528"/>
            </a:xfrm>
            <a:custGeom>
              <a:avLst/>
              <a:gdLst/>
              <a:ahLst/>
              <a:cxnLst/>
              <a:rect l="l" t="t" r="r" b="b"/>
              <a:pathLst>
                <a:path w="2387199" h="1637528">
                  <a:moveTo>
                    <a:pt x="0" y="0"/>
                  </a:moveTo>
                  <a:lnTo>
                    <a:pt x="2387199" y="0"/>
                  </a:lnTo>
                  <a:lnTo>
                    <a:pt x="2387199" y="1637528"/>
                  </a:lnTo>
                  <a:lnTo>
                    <a:pt x="0" y="1637528"/>
                  </a:lnTo>
                  <a:close/>
                </a:path>
              </a:pathLst>
            </a:custGeom>
            <a:solidFill>
              <a:srgbClr val="D6E8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11868745" y="1112440"/>
            <a:ext cx="5584800" cy="4448887"/>
            <a:chOff x="0" y="0"/>
            <a:chExt cx="2387199" cy="164890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FFF5B6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675493" y="5895742"/>
            <a:ext cx="5331993" cy="3682965"/>
            <a:chOff x="0" y="0"/>
            <a:chExt cx="2387199" cy="164890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387199" cy="1648909"/>
            </a:xfrm>
            <a:custGeom>
              <a:avLst/>
              <a:gdLst/>
              <a:ahLst/>
              <a:cxnLst/>
              <a:rect l="l" t="t" r="r" b="b"/>
              <a:pathLst>
                <a:path w="2387199" h="1648909">
                  <a:moveTo>
                    <a:pt x="0" y="0"/>
                  </a:moveTo>
                  <a:lnTo>
                    <a:pt x="2387199" y="0"/>
                  </a:lnTo>
                  <a:lnTo>
                    <a:pt x="2387199" y="1648909"/>
                  </a:lnTo>
                  <a:lnTo>
                    <a:pt x="0" y="1648909"/>
                  </a:lnTo>
                  <a:close/>
                </a:path>
              </a:pathLst>
            </a:custGeom>
            <a:solidFill>
              <a:srgbClr val="C2CD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675493" y="1140020"/>
            <a:ext cx="5331993" cy="4374474"/>
          </a:xfrm>
          <a:prstGeom prst="rect">
            <a:avLst/>
          </a:prstGeom>
          <a:solidFill>
            <a:srgbClr val="EDECED">
              <a:alpha val="34902"/>
            </a:srgbClr>
          </a:solidFill>
        </p:spPr>
      </p:sp>
      <p:sp>
        <p:nvSpPr>
          <p:cNvPr id="13" name="Freeform 13"/>
          <p:cNvSpPr/>
          <p:nvPr/>
        </p:nvSpPr>
        <p:spPr>
          <a:xfrm>
            <a:off x="11204621" y="5035649"/>
            <a:ext cx="664124" cy="664124"/>
          </a:xfrm>
          <a:custGeom>
            <a:avLst/>
            <a:gdLst/>
            <a:ahLst/>
            <a:cxnLst/>
            <a:rect l="l" t="t" r="r" b="b"/>
            <a:pathLst>
              <a:path w="664124" h="664124">
                <a:moveTo>
                  <a:pt x="0" y="0"/>
                </a:moveTo>
                <a:lnTo>
                  <a:pt x="664124" y="0"/>
                </a:lnTo>
                <a:lnTo>
                  <a:pt x="664124" y="664124"/>
                </a:lnTo>
                <a:lnTo>
                  <a:pt x="0" y="6641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2700000">
            <a:off x="5568968" y="9124332"/>
            <a:ext cx="549683" cy="549683"/>
          </a:xfrm>
          <a:custGeom>
            <a:avLst/>
            <a:gdLst/>
            <a:ahLst/>
            <a:cxnLst/>
            <a:rect l="l" t="t" r="r" b="b"/>
            <a:pathLst>
              <a:path w="549683" h="549683">
                <a:moveTo>
                  <a:pt x="0" y="0"/>
                </a:moveTo>
                <a:lnTo>
                  <a:pt x="549683" y="0"/>
                </a:lnTo>
                <a:lnTo>
                  <a:pt x="549683" y="549683"/>
                </a:lnTo>
                <a:lnTo>
                  <a:pt x="0" y="5496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209000" y="9069301"/>
            <a:ext cx="659745" cy="659745"/>
          </a:xfrm>
          <a:custGeom>
            <a:avLst/>
            <a:gdLst/>
            <a:ahLst/>
            <a:cxnLst/>
            <a:rect l="l" t="t" r="r" b="b"/>
            <a:pathLst>
              <a:path w="659745" h="659745">
                <a:moveTo>
                  <a:pt x="0" y="0"/>
                </a:moveTo>
                <a:lnTo>
                  <a:pt x="659745" y="0"/>
                </a:lnTo>
                <a:lnTo>
                  <a:pt x="659745" y="659745"/>
                </a:lnTo>
                <a:lnTo>
                  <a:pt x="0" y="65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5400000">
            <a:off x="17000631" y="9120395"/>
            <a:ext cx="608651" cy="608651"/>
          </a:xfrm>
          <a:custGeom>
            <a:avLst/>
            <a:gdLst/>
            <a:ahLst/>
            <a:cxnLst/>
            <a:rect l="l" t="t" r="r" b="b"/>
            <a:pathLst>
              <a:path w="608651" h="608651">
                <a:moveTo>
                  <a:pt x="0" y="0"/>
                </a:moveTo>
                <a:lnTo>
                  <a:pt x="608651" y="0"/>
                </a:lnTo>
                <a:lnTo>
                  <a:pt x="608651" y="608651"/>
                </a:lnTo>
                <a:lnTo>
                  <a:pt x="0" y="6086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6947218" y="5037709"/>
            <a:ext cx="662064" cy="662064"/>
            <a:chOff x="0" y="0"/>
            <a:chExt cx="6350000" cy="63500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373737"/>
            </a:solidFill>
          </p:spPr>
        </p:sp>
      </p:grpSp>
      <p:sp>
        <p:nvSpPr>
          <p:cNvPr id="19" name="Freeform 19"/>
          <p:cNvSpPr/>
          <p:nvPr/>
        </p:nvSpPr>
        <p:spPr>
          <a:xfrm>
            <a:off x="12528754" y="82251"/>
            <a:ext cx="4597442" cy="926822"/>
          </a:xfrm>
          <a:custGeom>
            <a:avLst/>
            <a:gdLst/>
            <a:ahLst/>
            <a:cxnLst/>
            <a:rect l="l" t="t" r="r" b="b"/>
            <a:pathLst>
              <a:path w="5331993" h="1200396">
                <a:moveTo>
                  <a:pt x="0" y="0"/>
                </a:moveTo>
                <a:lnTo>
                  <a:pt x="5331993" y="0"/>
                </a:lnTo>
                <a:lnTo>
                  <a:pt x="5331993" y="1200396"/>
                </a:lnTo>
                <a:lnTo>
                  <a:pt x="0" y="120039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5340736" y="5019442"/>
            <a:ext cx="666750" cy="666750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523042" y="124802"/>
                  </a:lnTo>
                  <a:lnTo>
                    <a:pt x="693768" y="119032"/>
                  </a:lnTo>
                  <a:lnTo>
                    <a:pt x="687998" y="289758"/>
                  </a:lnTo>
                  <a:lnTo>
                    <a:pt x="812800" y="406400"/>
                  </a:lnTo>
                  <a:lnTo>
                    <a:pt x="687998" y="523042"/>
                  </a:lnTo>
                  <a:lnTo>
                    <a:pt x="693768" y="693768"/>
                  </a:lnTo>
                  <a:lnTo>
                    <a:pt x="523042" y="687998"/>
                  </a:lnTo>
                  <a:lnTo>
                    <a:pt x="406400" y="812800"/>
                  </a:lnTo>
                  <a:lnTo>
                    <a:pt x="289758" y="687998"/>
                  </a:lnTo>
                  <a:lnTo>
                    <a:pt x="119032" y="693768"/>
                  </a:lnTo>
                  <a:lnTo>
                    <a:pt x="124802" y="523042"/>
                  </a:lnTo>
                  <a:lnTo>
                    <a:pt x="0" y="406400"/>
                  </a:lnTo>
                  <a:lnTo>
                    <a:pt x="124802" y="289758"/>
                  </a:lnTo>
                  <a:lnTo>
                    <a:pt x="119032" y="119032"/>
                  </a:lnTo>
                  <a:lnTo>
                    <a:pt x="289758" y="124802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27000" y="88900"/>
              <a:ext cx="558800" cy="596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079"/>
                </a:lnSpc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525852" y="377404"/>
            <a:ext cx="10863379" cy="585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just">
              <a:lnSpc>
                <a:spcPts val="4799"/>
              </a:lnSpc>
            </a:pPr>
            <a:r>
              <a:rPr lang="en-US" sz="39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YEAR 2 IMPORTANT INFORMATION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14019" y="2276264"/>
            <a:ext cx="5022663" cy="23401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8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Wednesdays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8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Thursdays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endParaRPr lang="en-US" sz="2800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  <a:p>
            <a:pPr marL="237488" lvl="1" algn="l">
              <a:lnSpc>
                <a:spcPts val="3079"/>
              </a:lnSpc>
              <a:spcBef>
                <a:spcPct val="0"/>
              </a:spcBef>
            </a:pPr>
            <a:r>
              <a:rPr lang="en-US" sz="2000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Kit to stay in school and it will be sent home at the end of every half term to be washed.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1976831" y="1727334"/>
            <a:ext cx="5514994" cy="38690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The main source of assessing of spellings will be the daily writing in children’s books.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On Fridays we have a spelling focus where we teach and rehearse common exception and high frequency words so they become more fluent in their daily writing.</a:t>
            </a:r>
          </a:p>
          <a:p>
            <a:pPr marL="342900" indent="-342900" fontAlgn="base">
              <a:buFont typeface="Arial" panose="020B0604020202020204" pitchFamily="34" charset="0"/>
              <a:buChar char="•"/>
            </a:pP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We will assess their spe</a:t>
            </a:r>
            <a:r>
              <a:rPr lang="en-US" sz="2000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llings in an end of half term test.</a:t>
            </a:r>
            <a:endParaRPr lang="en-US" sz="2000" u="none" dirty="0"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Maths</a:t>
            </a:r>
            <a:r>
              <a:rPr lang="en-US" sz="2000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 - </a:t>
            </a: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re-cap key skills and times table rehearsal in the Spring term</a:t>
            </a:r>
          </a:p>
          <a:p>
            <a:pPr marL="431796" lvl="1" indent="-215898" algn="l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2000" u="none" dirty="0"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Daily Reading (daily comment by parent/carer)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74286" y="6812886"/>
            <a:ext cx="5257800" cy="27377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History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- Florence Nightingale and Mary Seacole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Geography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Continents and oceans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Art</a:t>
            </a: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Drawing with pastel and pencil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Computing</a:t>
            </a:r>
            <a:r>
              <a:rPr lang="en-US" sz="20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– Digital music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Science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Living things and their habitats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b="1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Music</a:t>
            </a:r>
            <a:r>
              <a:rPr lang="en-US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 – Beats, rhythm and melody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514020" y="6819304"/>
            <a:ext cx="5022663" cy="1557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Autumn – Pantomime at Beam </a:t>
            </a: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Sp</a:t>
            </a: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ring – Holy Trinity Church</a:t>
            </a:r>
          </a:p>
          <a:p>
            <a:pPr marL="474975" lvl="1" indent="-237487" algn="l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u="none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Summer – Great Fire of London </a:t>
            </a:r>
            <a:r>
              <a:rPr lang="en-US" sz="21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Workshop</a:t>
            </a:r>
            <a:endParaRPr lang="en-US" sz="2199" u="none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12259270" y="6603415"/>
            <a:ext cx="5194275" cy="3169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06" lvl="1" indent="-205103" algn="l">
              <a:lnSpc>
                <a:spcPts val="2659"/>
              </a:lnSpc>
              <a:buFont typeface="Arial"/>
              <a:buChar char="•"/>
            </a:pPr>
            <a:endParaRPr lang="en-US" sz="1899" dirty="0">
              <a:solidFill>
                <a:srgbClr val="373737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783655" y="1339520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PE Days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643622" y="1238944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Spelling and Homework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030724" y="6030174"/>
            <a:ext cx="4813085" cy="771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Some curriculum areas we will be studying this term: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6843986" y="6167023"/>
            <a:ext cx="4035047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Trips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528754" y="6133501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Phonics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434323" y="9740233"/>
            <a:ext cx="17259300" cy="31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60"/>
              </a:lnSpc>
              <a:spcBef>
                <a:spcPct val="0"/>
              </a:spcBef>
            </a:pPr>
            <a:r>
              <a:rPr lang="en-US" sz="1800">
                <a:solidFill>
                  <a:srgbClr val="000000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Please visit the school website to view curriculum maps, the sport selection policy and upcoming sports events. 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19756" y="1889064"/>
            <a:ext cx="5042553" cy="35612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Carter – Cherry Blossom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Fitzgerald - Laurel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(Thur &amp; Fri)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Ladbrook - Laurel </a:t>
            </a:r>
            <a:r>
              <a:rPr lang="en-US" sz="1600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(Mon, Tue, Wed)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Morris (HTLA)</a:t>
            </a:r>
          </a:p>
          <a:p>
            <a:pPr marL="431796" lvl="1" indent="-215898" algn="l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Gates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Gallagher (TLA)</a:t>
            </a:r>
          </a:p>
          <a:p>
            <a:pPr marL="431796" lvl="1" indent="-215898">
              <a:lnSpc>
                <a:spcPts val="2799"/>
              </a:lnSpc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Miss Morton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Cawsey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Cowley (TLA)</a:t>
            </a:r>
          </a:p>
          <a:p>
            <a:pPr marL="431796" lvl="1" indent="-215898">
              <a:lnSpc>
                <a:spcPts val="2799"/>
              </a:lnSpc>
              <a:spcBef>
                <a:spcPct val="0"/>
              </a:spcBef>
              <a:buFont typeface="Arial"/>
              <a:buChar char="•"/>
            </a:pPr>
            <a:r>
              <a:rPr lang="en-US" sz="1999" dirty="0">
                <a:solidFill>
                  <a:srgbClr val="373737"/>
                </a:solidFill>
                <a:latin typeface="Inter"/>
                <a:ea typeface="Inter"/>
                <a:cs typeface="Inter"/>
                <a:sym typeface="Inter"/>
              </a:rPr>
              <a:t>Mrs Slabber (TLA)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858994" y="1320584"/>
            <a:ext cx="4035047" cy="3533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879"/>
              </a:lnSpc>
              <a:spcBef>
                <a:spcPct val="0"/>
              </a:spcBef>
            </a:pPr>
            <a:r>
              <a:rPr lang="en-US" sz="2399" dirty="0">
                <a:solidFill>
                  <a:srgbClr val="373737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The Year 2 Team</a:t>
            </a:r>
          </a:p>
        </p:txBody>
      </p:sp>
      <p:sp>
        <p:nvSpPr>
          <p:cNvPr id="37" name="TextBox 27">
            <a:extLst>
              <a:ext uri="{FF2B5EF4-FFF2-40B4-BE49-F238E27FC236}">
                <a16:creationId xmlns:a16="http://schemas.microsoft.com/office/drawing/2014/main" id="{79D34E31-BA09-47BA-9507-75C8EC06D997}"/>
              </a:ext>
            </a:extLst>
          </p:cNvPr>
          <p:cNvSpPr txBox="1"/>
          <p:nvPr/>
        </p:nvSpPr>
        <p:spPr>
          <a:xfrm>
            <a:off x="12103533" y="6819304"/>
            <a:ext cx="5022663" cy="23522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5" lvl="1" indent="-237487">
              <a:lnSpc>
                <a:spcPts val="3079"/>
              </a:lnSpc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latin typeface="Inter" panose="020B0604020202020204" charset="0"/>
                <a:ea typeface="Inter" panose="020B0604020202020204" charset="0"/>
              </a:rPr>
              <a:t>Phonics sessions are taught Monday to Thursday.</a:t>
            </a:r>
            <a:endParaRPr lang="en-US" sz="2000" u="none" dirty="0">
              <a:solidFill>
                <a:srgbClr val="373737"/>
              </a:solidFill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  <a:p>
            <a:pPr marL="474975" lvl="1" indent="-237487" algn="l">
              <a:lnSpc>
                <a:spcPts val="3079"/>
              </a:lnSpc>
              <a:buFont typeface="Arial"/>
              <a:buChar char="•"/>
            </a:pPr>
            <a:r>
              <a:rPr lang="en-US" sz="2000" u="none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If your child comes home with a phonics book, please ensure they are read as </a:t>
            </a:r>
            <a:r>
              <a:rPr lang="en-US" sz="2000" dirty="0">
                <a:solidFill>
                  <a:srgbClr val="373737"/>
                </a:solidFill>
                <a:latin typeface="Inter" panose="020B0604020202020204" charset="0"/>
                <a:ea typeface="Inter" panose="020B0604020202020204" charset="0"/>
                <a:cs typeface="Inter"/>
                <a:sym typeface="Inter"/>
              </a:rPr>
              <a:t>per the instructions in the wallet</a:t>
            </a:r>
            <a:endParaRPr lang="en-US" sz="2000" u="none" dirty="0">
              <a:solidFill>
                <a:srgbClr val="373737"/>
              </a:solidFill>
              <a:latin typeface="Inter" panose="020B0604020202020204" charset="0"/>
              <a:ea typeface="Inter" panose="020B0604020202020204" charset="0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292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Inter</vt:lpstr>
      <vt:lpstr>Calibri</vt:lpstr>
      <vt:lpstr>Heading Now 71-78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IMPORTANT INFORMATION</dc:title>
  <dc:creator>Jan Carter</dc:creator>
  <cp:lastModifiedBy>Jan Carter</cp:lastModifiedBy>
  <cp:revision>19</cp:revision>
  <dcterms:created xsi:type="dcterms:W3CDTF">2006-08-16T00:00:00Z</dcterms:created>
  <dcterms:modified xsi:type="dcterms:W3CDTF">2026-09-30T13:18:23Z</dcterms:modified>
  <dc:identifier>DAGyf1tq0ys</dc:identifier>
</cp:coreProperties>
</file>