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Heading Now 71-78" panose="020B0604020202020204" charset="0"/>
      <p:regular r:id="rId3"/>
    </p:embeddedFont>
    <p:embeddedFont>
      <p:font typeface="Inter" panose="020B0604020202020204" charset="0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77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398523" y="5895742"/>
            <a:ext cx="5331446" cy="3682965"/>
            <a:chOff x="0" y="0"/>
            <a:chExt cx="2386955" cy="164890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86954" cy="1648909"/>
            </a:xfrm>
            <a:custGeom>
              <a:avLst/>
              <a:gdLst/>
              <a:ahLst/>
              <a:cxnLst/>
              <a:rect l="l" t="t" r="r" b="b"/>
              <a:pathLst>
                <a:path w="2386954" h="1648909">
                  <a:moveTo>
                    <a:pt x="0" y="0"/>
                  </a:moveTo>
                  <a:lnTo>
                    <a:pt x="2386954" y="0"/>
                  </a:lnTo>
                  <a:lnTo>
                    <a:pt x="2386954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DE5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2121552" y="5895742"/>
            <a:ext cx="5331993" cy="3682965"/>
            <a:chOff x="0" y="0"/>
            <a:chExt cx="2387199" cy="164890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99ACFF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6397976" y="1865700"/>
            <a:ext cx="5331993" cy="3657545"/>
            <a:chOff x="0" y="0"/>
            <a:chExt cx="2387199" cy="163752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87199" cy="1637528"/>
            </a:xfrm>
            <a:custGeom>
              <a:avLst/>
              <a:gdLst/>
              <a:ahLst/>
              <a:cxnLst/>
              <a:rect l="l" t="t" r="r" b="b"/>
              <a:pathLst>
                <a:path w="2387199" h="1637528">
                  <a:moveTo>
                    <a:pt x="0" y="0"/>
                  </a:moveTo>
                  <a:lnTo>
                    <a:pt x="2387199" y="0"/>
                  </a:lnTo>
                  <a:lnTo>
                    <a:pt x="2387199" y="1637528"/>
                  </a:lnTo>
                  <a:lnTo>
                    <a:pt x="0" y="1637528"/>
                  </a:lnTo>
                  <a:close/>
                </a:path>
              </a:pathLst>
            </a:custGeom>
            <a:solidFill>
              <a:srgbClr val="D6E8FF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12121552" y="1840280"/>
            <a:ext cx="5331993" cy="3682965"/>
            <a:chOff x="0" y="0"/>
            <a:chExt cx="2387199" cy="164890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F5B6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675493" y="5895742"/>
            <a:ext cx="5331993" cy="3682965"/>
            <a:chOff x="0" y="0"/>
            <a:chExt cx="2387199" cy="164890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C2CDFF"/>
            </a:solidFill>
          </p:spPr>
        </p:sp>
      </p:grpSp>
      <p:sp>
        <p:nvSpPr>
          <p:cNvPr id="12" name="AutoShape 12"/>
          <p:cNvSpPr/>
          <p:nvPr/>
        </p:nvSpPr>
        <p:spPr>
          <a:xfrm>
            <a:off x="675493" y="1865700"/>
            <a:ext cx="5331993" cy="3657546"/>
          </a:xfrm>
          <a:prstGeom prst="rect">
            <a:avLst/>
          </a:prstGeom>
          <a:solidFill>
            <a:srgbClr val="EDECED">
              <a:alpha val="34902"/>
            </a:srgbClr>
          </a:solidFill>
        </p:spPr>
      </p:sp>
      <p:sp>
        <p:nvSpPr>
          <p:cNvPr id="13" name="Freeform 13"/>
          <p:cNvSpPr/>
          <p:nvPr/>
        </p:nvSpPr>
        <p:spPr>
          <a:xfrm>
            <a:off x="11329871" y="5114599"/>
            <a:ext cx="664124" cy="664124"/>
          </a:xfrm>
          <a:custGeom>
            <a:avLst/>
            <a:gdLst/>
            <a:ahLst/>
            <a:cxnLst/>
            <a:rect l="l" t="t" r="r" b="b"/>
            <a:pathLst>
              <a:path w="664124" h="664124">
                <a:moveTo>
                  <a:pt x="0" y="0"/>
                </a:moveTo>
                <a:lnTo>
                  <a:pt x="664124" y="0"/>
                </a:lnTo>
                <a:lnTo>
                  <a:pt x="664124" y="664124"/>
                </a:lnTo>
                <a:lnTo>
                  <a:pt x="0" y="6641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2700000">
            <a:off x="5568968" y="9124332"/>
            <a:ext cx="549683" cy="549683"/>
          </a:xfrm>
          <a:custGeom>
            <a:avLst/>
            <a:gdLst/>
            <a:ahLst/>
            <a:cxnLst/>
            <a:rect l="l" t="t" r="r" b="b"/>
            <a:pathLst>
              <a:path w="549683" h="549683">
                <a:moveTo>
                  <a:pt x="0" y="0"/>
                </a:moveTo>
                <a:lnTo>
                  <a:pt x="549683" y="0"/>
                </a:lnTo>
                <a:lnTo>
                  <a:pt x="549683" y="549683"/>
                </a:lnTo>
                <a:lnTo>
                  <a:pt x="0" y="5496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1209000" y="9069301"/>
            <a:ext cx="659745" cy="659745"/>
          </a:xfrm>
          <a:custGeom>
            <a:avLst/>
            <a:gdLst/>
            <a:ahLst/>
            <a:cxnLst/>
            <a:rect l="l" t="t" r="r" b="b"/>
            <a:pathLst>
              <a:path w="659745" h="659745">
                <a:moveTo>
                  <a:pt x="0" y="0"/>
                </a:moveTo>
                <a:lnTo>
                  <a:pt x="659745" y="0"/>
                </a:lnTo>
                <a:lnTo>
                  <a:pt x="659745" y="659745"/>
                </a:lnTo>
                <a:lnTo>
                  <a:pt x="0" y="6597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5400000">
            <a:off x="17000631" y="9120395"/>
            <a:ext cx="608651" cy="608651"/>
          </a:xfrm>
          <a:custGeom>
            <a:avLst/>
            <a:gdLst/>
            <a:ahLst/>
            <a:cxnLst/>
            <a:rect l="l" t="t" r="r" b="b"/>
            <a:pathLst>
              <a:path w="608651" h="608651">
                <a:moveTo>
                  <a:pt x="0" y="0"/>
                </a:moveTo>
                <a:lnTo>
                  <a:pt x="608651" y="0"/>
                </a:lnTo>
                <a:lnTo>
                  <a:pt x="608651" y="608651"/>
                </a:lnTo>
                <a:lnTo>
                  <a:pt x="0" y="6086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16947218" y="5037709"/>
            <a:ext cx="662064" cy="662064"/>
            <a:chOff x="0" y="0"/>
            <a:chExt cx="6350000" cy="63500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373737"/>
            </a:solidFill>
          </p:spPr>
        </p:sp>
      </p:grpSp>
      <p:sp>
        <p:nvSpPr>
          <p:cNvPr id="19" name="Freeform 19"/>
          <p:cNvSpPr/>
          <p:nvPr/>
        </p:nvSpPr>
        <p:spPr>
          <a:xfrm>
            <a:off x="12121552" y="353383"/>
            <a:ext cx="5331993" cy="1200396"/>
          </a:xfrm>
          <a:custGeom>
            <a:avLst/>
            <a:gdLst/>
            <a:ahLst/>
            <a:cxnLst/>
            <a:rect l="l" t="t" r="r" b="b"/>
            <a:pathLst>
              <a:path w="5331993" h="1200396">
                <a:moveTo>
                  <a:pt x="0" y="0"/>
                </a:moveTo>
                <a:lnTo>
                  <a:pt x="5331993" y="0"/>
                </a:lnTo>
                <a:lnTo>
                  <a:pt x="5331993" y="1200396"/>
                </a:lnTo>
                <a:lnTo>
                  <a:pt x="0" y="120039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>
            <a:off x="5340736" y="5143500"/>
            <a:ext cx="666750" cy="666750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523042" y="124802"/>
                  </a:lnTo>
                  <a:lnTo>
                    <a:pt x="693768" y="119032"/>
                  </a:lnTo>
                  <a:lnTo>
                    <a:pt x="687998" y="289758"/>
                  </a:lnTo>
                  <a:lnTo>
                    <a:pt x="812800" y="406400"/>
                  </a:lnTo>
                  <a:lnTo>
                    <a:pt x="687998" y="523042"/>
                  </a:lnTo>
                  <a:lnTo>
                    <a:pt x="693768" y="693768"/>
                  </a:lnTo>
                  <a:lnTo>
                    <a:pt x="523042" y="687998"/>
                  </a:lnTo>
                  <a:lnTo>
                    <a:pt x="406400" y="812800"/>
                  </a:lnTo>
                  <a:lnTo>
                    <a:pt x="289758" y="687998"/>
                  </a:lnTo>
                  <a:lnTo>
                    <a:pt x="119032" y="693768"/>
                  </a:lnTo>
                  <a:lnTo>
                    <a:pt x="124802" y="523042"/>
                  </a:lnTo>
                  <a:lnTo>
                    <a:pt x="0" y="406400"/>
                  </a:lnTo>
                  <a:lnTo>
                    <a:pt x="124802" y="289758"/>
                  </a:lnTo>
                  <a:lnTo>
                    <a:pt x="119032" y="119032"/>
                  </a:lnTo>
                  <a:lnTo>
                    <a:pt x="289758" y="124802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127000" y="88900"/>
              <a:ext cx="558800" cy="596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675493" y="596769"/>
            <a:ext cx="10863379" cy="585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4799"/>
              </a:lnSpc>
            </a:pPr>
            <a:r>
              <a:rPr lang="en-US" sz="39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YEAR 3 IMPORTANT INFORMATION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6514020" y="2427798"/>
            <a:ext cx="5101204" cy="31893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l">
              <a:lnSpc>
                <a:spcPts val="321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Tuesd</a:t>
            </a:r>
            <a:r>
              <a:rPr lang="en-US" sz="20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ay</a:t>
            </a:r>
          </a:p>
          <a:p>
            <a:pPr marL="342900" indent="-342900" algn="l">
              <a:lnSpc>
                <a:spcPts val="321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Wednesday</a:t>
            </a:r>
          </a:p>
          <a:p>
            <a:pPr marL="342900" indent="-342900" algn="l">
              <a:lnSpc>
                <a:spcPts val="321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  <a:p>
            <a:pPr marL="237488" lvl="1" algn="l">
              <a:lnSpc>
                <a:spcPts val="3079"/>
              </a:lnSpc>
              <a:spcBef>
                <a:spcPct val="0"/>
              </a:spcBef>
            </a:pPr>
            <a:r>
              <a:rPr lang="en-US" sz="16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Kit to stay in school and it will be sent home at the end of every half term to be washed.</a:t>
            </a:r>
          </a:p>
          <a:p>
            <a:pPr marL="237488" lvl="1" algn="l">
              <a:lnSpc>
                <a:spcPts val="3079"/>
              </a:lnSpc>
              <a:spcBef>
                <a:spcPct val="0"/>
              </a:spcBef>
            </a:pP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Please send in spare trainers as we will be outdoors for both PE lessons in the Autumn term.</a:t>
            </a:r>
            <a:endParaRPr lang="en-US" sz="1600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  <a:p>
            <a:pPr marL="342900" indent="-342900" algn="l">
              <a:lnSpc>
                <a:spcPts val="321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000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12143275" y="2490900"/>
            <a:ext cx="5238898" cy="31901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Set on Google Classroom at the start of every term.</a:t>
            </a:r>
            <a:endParaRPr lang="en-US" sz="2000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20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Spellings to </a:t>
            </a:r>
            <a:r>
              <a:rPr lang="en-US" sz="2000" u="none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practise</a:t>
            </a:r>
            <a:r>
              <a:rPr lang="en-US" sz="20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(tests every half term)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20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Daily Reading (weekly comment by parent/carer)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Times tables</a:t>
            </a:r>
            <a:r>
              <a:rPr lang="en-US" sz="20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</a:p>
          <a:p>
            <a:pPr marL="215898" lvl="1">
              <a:lnSpc>
                <a:spcPts val="2799"/>
              </a:lnSpc>
              <a:spcBef>
                <a:spcPct val="0"/>
              </a:spcBef>
            </a:pPr>
            <a:endParaRPr lang="en-GB" altLang="en-US" dirty="0">
              <a:latin typeface="Inter" panose="020B0604020202020204" charset="0"/>
              <a:ea typeface="Inter" panose="020B0604020202020204" charset="0"/>
            </a:endParaRP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endParaRPr lang="en-US" sz="1600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841285" y="6843680"/>
            <a:ext cx="5002524" cy="23462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GB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Geography – Mountains and Volcanoes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GB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Science – Animals including humans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GB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Computing – Digital Devices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GB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Art – Use of colours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GB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Spanish - Fruits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6514020" y="6819304"/>
            <a:ext cx="5022663" cy="768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GB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Hertford Castle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GB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Celtic Harmony Camp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6514020" y="2008556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PE DAYS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2516861" y="2008557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Spelling and Homework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041237" y="6047779"/>
            <a:ext cx="4813085" cy="771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Some curriculum areas we will be studying this term: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6779739" y="6133501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Trips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2528754" y="6133501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Reading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34323" y="9740233"/>
            <a:ext cx="17259300" cy="314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60"/>
              </a:lnSpc>
              <a:spcBef>
                <a:spcPct val="0"/>
              </a:spcBef>
            </a:pPr>
            <a:r>
              <a:rPr lang="en-US" sz="1800">
                <a:solidFill>
                  <a:srgbClr val="000000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Please visit the school website to view curriculum maps, the sport selection policy and upcoming sports events. 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719857" y="2507335"/>
            <a:ext cx="4672969" cy="32021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Battle (Monkey Puzzle)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Glover (Monkey Puzzle - Wed)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Paterson (Oak)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Tyrell (TLA)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Matyus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(TLA)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Warpole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(TLA)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Miss Fox (TLA) 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Phoullia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(TLA)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endParaRPr lang="en-US" sz="1999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1038817" y="2034832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THE YEAR 3 TEAM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26920F8-80D8-EE59-2F92-C28A21998A5A}"/>
              </a:ext>
            </a:extLst>
          </p:cNvPr>
          <p:cNvSpPr txBox="1"/>
          <p:nvPr/>
        </p:nvSpPr>
        <p:spPr>
          <a:xfrm>
            <a:off x="12516860" y="6599500"/>
            <a:ext cx="463697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Inter" panose="020B0604020202020204" charset="0"/>
                <a:ea typeface="Inter" panose="020B0604020202020204" charset="0"/>
              </a:rPr>
              <a:t>Once your child has read and completed their book with an adult, they may change their book. </a:t>
            </a:r>
          </a:p>
          <a:p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  <a:latin typeface="Inter" panose="020B0604020202020204" charset="0"/>
              <a:ea typeface="Inter" panose="020B0604020202020204" charset="0"/>
            </a:endParaRPr>
          </a:p>
          <a:p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Inter" panose="020B0604020202020204" charset="0"/>
                <a:ea typeface="Inter" panose="020B0604020202020204" charset="0"/>
              </a:rPr>
              <a:t>When hearing your child read every day, please sign and add any comments.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224</Words>
  <Application>Microsoft Office PowerPoint</Application>
  <PresentationFormat>Custom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Inter</vt:lpstr>
      <vt:lpstr>Heading Now 71-78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IMPORTANT INFORMATION</dc:title>
  <dc:creator>Andrew Woodhouse</dc:creator>
  <cp:lastModifiedBy>Louis Battle</cp:lastModifiedBy>
  <cp:revision>5</cp:revision>
  <dcterms:created xsi:type="dcterms:W3CDTF">2006-08-16T00:00:00Z</dcterms:created>
  <dcterms:modified xsi:type="dcterms:W3CDTF">2026-09-10T14:40:57Z</dcterms:modified>
  <dc:identifier>DAGyf1tq0ys</dc:identifier>
</cp:coreProperties>
</file>