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3"/>
  </p:notesMasterIdLst>
  <p:sldIdLst>
    <p:sldId id="256" r:id="rId2"/>
    <p:sldId id="257" r:id="rId3"/>
    <p:sldId id="276" r:id="rId4"/>
    <p:sldId id="277" r:id="rId5"/>
    <p:sldId id="260" r:id="rId6"/>
    <p:sldId id="271" r:id="rId7"/>
    <p:sldId id="278" r:id="rId8"/>
    <p:sldId id="279" r:id="rId9"/>
    <p:sldId id="261" r:id="rId10"/>
    <p:sldId id="273" r:id="rId11"/>
    <p:sldId id="262" r:id="rId12"/>
    <p:sldId id="263" r:id="rId13"/>
    <p:sldId id="280" r:id="rId14"/>
    <p:sldId id="281" r:id="rId15"/>
    <p:sldId id="264" r:id="rId16"/>
    <p:sldId id="283" r:id="rId17"/>
    <p:sldId id="284" r:id="rId18"/>
    <p:sldId id="272" r:id="rId19"/>
    <p:sldId id="274" r:id="rId20"/>
    <p:sldId id="268" r:id="rId21"/>
    <p:sldId id="270" r:id="rId22"/>
  </p:sldIdLst>
  <p:sldSz cx="9144000" cy="6858000" type="screen4x3"/>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75" autoAdjust="0"/>
    <p:restoredTop sz="94660"/>
  </p:normalViewPr>
  <p:slideViewPr>
    <p:cSldViewPr>
      <p:cViewPr varScale="1">
        <p:scale>
          <a:sx n="105" d="100"/>
          <a:sy n="105" d="100"/>
        </p:scale>
        <p:origin x="179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6088" cy="5016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02075" y="0"/>
            <a:ext cx="2986088" cy="501650"/>
          </a:xfrm>
          <a:prstGeom prst="rect">
            <a:avLst/>
          </a:prstGeom>
        </p:spPr>
        <p:txBody>
          <a:bodyPr vert="horz" lIns="91440" tIns="45720" rIns="91440" bIns="45720" rtlCol="0"/>
          <a:lstStyle>
            <a:lvl1pPr algn="r">
              <a:defRPr sz="1200"/>
            </a:lvl1pPr>
          </a:lstStyle>
          <a:p>
            <a:fld id="{D7BC5FC5-99D1-47D7-8EAA-7DA99B744825}" type="datetimeFigureOut">
              <a:rPr lang="en-GB" smtClean="0"/>
              <a:t>09/06/2026</a:t>
            </a:fld>
            <a:endParaRPr lang="en-GB"/>
          </a:p>
        </p:txBody>
      </p:sp>
      <p:sp>
        <p:nvSpPr>
          <p:cNvPr id="4" name="Slide Image Placeholder 3"/>
          <p:cNvSpPr>
            <a:spLocks noGrp="1" noRot="1" noChangeAspect="1"/>
          </p:cNvSpPr>
          <p:nvPr>
            <p:ph type="sldImg" idx="2"/>
          </p:nvPr>
        </p:nvSpPr>
        <p:spPr>
          <a:xfrm>
            <a:off x="1189038" y="1252538"/>
            <a:ext cx="4511675" cy="33829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8975" y="4822825"/>
            <a:ext cx="5511800" cy="3946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20238"/>
            <a:ext cx="2986088" cy="50165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02075" y="9520238"/>
            <a:ext cx="2986088" cy="501650"/>
          </a:xfrm>
          <a:prstGeom prst="rect">
            <a:avLst/>
          </a:prstGeom>
        </p:spPr>
        <p:txBody>
          <a:bodyPr vert="horz" lIns="91440" tIns="45720" rIns="91440" bIns="45720" rtlCol="0" anchor="b"/>
          <a:lstStyle>
            <a:lvl1pPr algn="r">
              <a:defRPr sz="1200"/>
            </a:lvl1pPr>
          </a:lstStyle>
          <a:p>
            <a:fld id="{1A0BC32B-79F4-4714-9873-0CCDF73E11FF}" type="slidenum">
              <a:rPr lang="en-GB" smtClean="0"/>
              <a:t>‹#›</a:t>
            </a:fld>
            <a:endParaRPr lang="en-GB"/>
          </a:p>
        </p:txBody>
      </p:sp>
    </p:spTree>
    <p:extLst>
      <p:ext uri="{BB962C8B-B14F-4D97-AF65-F5344CB8AC3E}">
        <p14:creationId xmlns:p14="http://schemas.microsoft.com/office/powerpoint/2010/main" val="2226427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A0BC32B-79F4-4714-9873-0CCDF73E11FF}" type="slidenum">
              <a:rPr lang="en-GB" smtClean="0"/>
              <a:t>16</a:t>
            </a:fld>
            <a:endParaRPr lang="en-GB"/>
          </a:p>
        </p:txBody>
      </p:sp>
    </p:spTree>
    <p:extLst>
      <p:ext uri="{BB962C8B-B14F-4D97-AF65-F5344CB8AC3E}">
        <p14:creationId xmlns:p14="http://schemas.microsoft.com/office/powerpoint/2010/main" val="1903720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FF43726-14E4-4066-A1E5-55921F96E097}" type="datetimeFigureOut">
              <a:rPr lang="en-US" smtClean="0"/>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DA13BB-06EB-4DD6-B48E-E60E3C4DC9B1}"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FF43726-14E4-4066-A1E5-55921F96E097}" type="datetimeFigureOut">
              <a:rPr lang="en-US" smtClean="0"/>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DA13BB-06EB-4DD6-B48E-E60E3C4DC9B1}" type="slidenum">
              <a:rPr lang="en-US" smtClean="0"/>
              <a:t>‹#›</a:t>
            </a:fld>
            <a:endParaRPr lang="en-US"/>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F43726-14E4-4066-A1E5-55921F96E097}" type="datetimeFigureOut">
              <a:rPr lang="en-US" smtClean="0"/>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DA13BB-06EB-4DD6-B48E-E60E3C4DC9B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FF43726-14E4-4066-A1E5-55921F96E097}" type="datetimeFigureOut">
              <a:rPr lang="en-US" smtClean="0"/>
              <a:t>6/9/2026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DA13BB-06EB-4DD6-B48E-E60E3C4DC9B1}" type="slidenum">
              <a:rPr lang="en-US" smtClean="0"/>
              <a:t>‹#›</a:t>
            </a:fld>
            <a:endParaRPr lang="en-US"/>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FF43726-14E4-4066-A1E5-55921F96E097}" type="datetimeFigureOut">
              <a:rPr lang="en-US" smtClean="0"/>
              <a:t>6/9/2026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DA13BB-06EB-4DD6-B48E-E60E3C4DC9B1}"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FF43726-14E4-4066-A1E5-55921F96E097}" type="datetimeFigureOut">
              <a:rPr lang="en-US" smtClean="0"/>
              <a:t>6/9/2026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DA13BB-06EB-4DD6-B48E-E60E3C4DC9B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F43726-14E4-4066-A1E5-55921F96E097}" type="datetimeFigureOut">
              <a:rPr lang="en-US" smtClean="0"/>
              <a:t>6/9/2026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DA13BB-06EB-4DD6-B48E-E60E3C4DC9B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FF43726-14E4-4066-A1E5-55921F96E097}" type="datetimeFigureOut">
              <a:rPr lang="en-US" smtClean="0"/>
              <a:t>6/9/2026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DA13BB-06EB-4DD6-B48E-E60E3C4DC9B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FF43726-14E4-4066-A1E5-55921F96E097}" type="datetimeFigureOut">
              <a:rPr lang="en-US" smtClean="0"/>
              <a:t>6/9/2026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DA13BB-06EB-4DD6-B48E-E60E3C4DC9B1}" type="slidenum">
              <a:rPr lang="en-US" smtClean="0"/>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FF43726-14E4-4066-A1E5-55921F96E097}" type="datetimeFigureOut">
              <a:rPr lang="en-US" smtClean="0"/>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DA13BB-06EB-4DD6-B48E-E60E3C4DC9B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F43726-14E4-4066-A1E5-55921F96E097}" type="datetimeFigureOut">
              <a:rPr lang="en-US" smtClean="0"/>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DA13BB-06EB-4DD6-B48E-E60E3C4DC9B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9FF43726-14E4-4066-A1E5-55921F96E097}" type="datetimeFigureOut">
              <a:rPr lang="en-US" smtClean="0"/>
              <a:t>6/9/2026</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6DA13BB-06EB-4DD6-B48E-E60E3C4DC9B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url?sa=i&amp;rct=j&amp;q=&amp;esrc=s&amp;source=images&amp;cd=&amp;ved=2ahUKEwiU9sTP_8DiAhUGRBoKHXfoAu4QjRx6BAgBEAU&amp;url=http%3A%2F%2Fwww.eastleakepreschoolplaygroup.btck.co.uk%2FParentandCarerInformation%2FCurriculumandOFSTED&amp;psig=AOvVaw3AP0S4hAda8qoPX633xTLZ&amp;ust=1559227584153969" TargetMode="External"/><Relationship Id="rId1" Type="http://schemas.openxmlformats.org/officeDocument/2006/relationships/slideLayout" Target="../slideLayouts/slideLayout6.xml"/><Relationship Id="rId5" Type="http://schemas.openxmlformats.org/officeDocument/2006/relationships/image" Target="../media/image6.jpeg"/><Relationship Id="rId4" Type="http://schemas.openxmlformats.org/officeDocument/2006/relationships/hyperlink" Target="http://www.google.co.uk/url?sa=i&amp;rct=j&amp;q=&amp;esrc=s&amp;source=images&amp;cd=&amp;ved=2ahUKEwil-vLq_8DiAhVizoUKHTfYB9EQjRx6BAgBEAU&amp;url=http%3A%2F%2Fwww.rainbowearlyyears.co.uk%2Feyfs.htm&amp;psig=AOvVaw28PxxpRc5LYrDg8WOYIQ6g&amp;ust=1559228196725504"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google.co.uk/url?sa=i&amp;rct=j&amp;q=&amp;esrc=s&amp;source=images&amp;cd=&amp;ved=2ahUKEwigvNP3gMHiAhWBz4UKHfL1BqoQjRx6BAgBEAU&amp;url=https%3A%2F%2Fwww.nexus-education.com%2Fwhat-if-we-used-the-characteristics-everywhere%2F&amp;psig=AOvVaw2qWFZ-81l1c5lCRhBIBBA5&amp;ust=1559228475345851"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google.co.uk/url?sa=i&amp;rct=j&amp;q=&amp;esrc=s&amp;source=images&amp;cd=&amp;ved=2ahUKEwi1_vOWh8HiAhUmxoUKHWb7BpEQjRx6BAgBEAU&amp;url=https%3A%2F%2Fwww.kisspng.com%2Fpng-child-care-infant-nursery-parent-us-independence-d-2336833%2Fpreview.html&amp;psig=AOvVaw2cOwzlgbrQhHr-XpfHvLr6&amp;ust=1559230153118253"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google.co.uk/url?sa=i&amp;rct=j&amp;q=&amp;esrc=s&amp;source=images&amp;cd=&amp;ved=2ahUKEwjUl4qOjMHiAhUGQhoKHeoFAmEQjRx6BAgBEAU&amp;url=https%3A%2F%2Fengayneict.wordpress.com%2F2012%2F10%2F17%2F2simple-2build-a-profile%2F&amp;psig=AOvVaw3kz4y6kI2DIXkog9e2WzUf&amp;ust=1559231479653811" TargetMode="External"/><Relationship Id="rId1" Type="http://schemas.openxmlformats.org/officeDocument/2006/relationships/slideLayout" Target="../slideLayouts/slideLayout5.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690806" y="4343400"/>
            <a:ext cx="5637010" cy="1143000"/>
          </a:xfrm>
        </p:spPr>
        <p:txBody>
          <a:bodyPr>
            <a:noAutofit/>
          </a:bodyPr>
          <a:lstStyle/>
          <a:p>
            <a:pPr algn="ctr"/>
            <a:r>
              <a:rPr lang="en-US" sz="4800" dirty="0">
                <a:latin typeface="Arial" panose="020B0604020202020204" pitchFamily="34" charset="0"/>
                <a:cs typeface="Arial" panose="020B0604020202020204" pitchFamily="34" charset="0"/>
              </a:rPr>
              <a:t>Welcome to Nursery </a:t>
            </a:r>
          </a:p>
          <a:p>
            <a:pPr algn="ctr"/>
            <a:r>
              <a:rPr lang="en-US" sz="4800">
                <a:latin typeface="Arial" panose="020B0604020202020204" pitchFamily="34" charset="0"/>
                <a:cs typeface="Arial" panose="020B0604020202020204" pitchFamily="34" charset="0"/>
              </a:rPr>
              <a:t>2026</a:t>
            </a:r>
            <a:endParaRPr lang="en-US" sz="4800" dirty="0">
              <a:latin typeface="Arial" panose="020B0604020202020204" pitchFamily="34" charset="0"/>
              <a:cs typeface="Arial" panose="020B0604020202020204" pitchFamily="34" charset="0"/>
            </a:endParaRPr>
          </a:p>
        </p:txBody>
      </p:sp>
      <p:sp>
        <p:nvSpPr>
          <p:cNvPr id="2" name="Title 1"/>
          <p:cNvSpPr>
            <a:spLocks noGrp="1"/>
          </p:cNvSpPr>
          <p:nvPr>
            <p:ph type="ctrTitle"/>
          </p:nvPr>
        </p:nvSpPr>
        <p:spPr/>
        <p:txBody>
          <a:bodyPr/>
          <a:lstStyle/>
          <a:p>
            <a:endParaRPr lang="en-US" dirty="0"/>
          </a:p>
        </p:txBody>
      </p:sp>
      <p:pic>
        <p:nvPicPr>
          <p:cNvPr id="4"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457200"/>
            <a:ext cx="3532222"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97969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295400"/>
            <a:ext cx="7162800" cy="5078313"/>
          </a:xfrm>
          <a:prstGeom prst="rect">
            <a:avLst/>
          </a:prstGeom>
        </p:spPr>
        <p:txBody>
          <a:bodyPr wrap="square">
            <a:spAutoFit/>
          </a:bodyPr>
          <a:lstStyle/>
          <a:p>
            <a:pPr>
              <a:defRPr/>
            </a:pPr>
            <a:r>
              <a:rPr lang="en-US" sz="3200" dirty="0"/>
              <a:t>  </a:t>
            </a:r>
          </a:p>
          <a:p>
            <a:pPr marL="285750" indent="-285750">
              <a:buFont typeface="Arial" panose="020B0604020202020204" pitchFamily="34" charset="0"/>
              <a:buChar char="•"/>
              <a:defRPr/>
            </a:pPr>
            <a:r>
              <a:rPr lang="en-US" sz="3200" dirty="0"/>
              <a:t>Curriculum</a:t>
            </a:r>
          </a:p>
          <a:p>
            <a:pPr marL="285750" indent="-285750">
              <a:buFont typeface="Arial" panose="020B0604020202020204" pitchFamily="34" charset="0"/>
              <a:buChar char="•"/>
              <a:defRPr/>
            </a:pPr>
            <a:r>
              <a:rPr lang="en-US" sz="3200" dirty="0"/>
              <a:t>Structure of the day </a:t>
            </a:r>
          </a:p>
          <a:p>
            <a:pPr marL="285750" indent="-285750">
              <a:buFont typeface="Arial" panose="020B0604020202020204" pitchFamily="34" charset="0"/>
              <a:buChar char="•"/>
              <a:defRPr/>
            </a:pPr>
            <a:r>
              <a:rPr lang="en-US" sz="3200" dirty="0"/>
              <a:t>Key person</a:t>
            </a:r>
          </a:p>
          <a:p>
            <a:pPr marL="285750" indent="-285750">
              <a:buFont typeface="Arial" panose="020B0604020202020204" pitchFamily="34" charset="0"/>
              <a:buChar char="•"/>
              <a:defRPr/>
            </a:pPr>
            <a:r>
              <a:rPr lang="en-US" sz="3200" dirty="0"/>
              <a:t>Learning journals</a:t>
            </a:r>
          </a:p>
          <a:p>
            <a:pPr marL="285750" indent="-285750">
              <a:buFont typeface="Arial" panose="020B0604020202020204" pitchFamily="34" charset="0"/>
              <a:buChar char="•"/>
              <a:defRPr/>
            </a:pPr>
            <a:r>
              <a:rPr lang="en-US" sz="3200" dirty="0"/>
              <a:t>Parents’ role</a:t>
            </a:r>
          </a:p>
          <a:p>
            <a:pPr marL="285750" indent="-285750">
              <a:buFont typeface="Arial" panose="020B0604020202020204" pitchFamily="34" charset="0"/>
              <a:buChar char="•"/>
              <a:defRPr/>
            </a:pPr>
            <a:r>
              <a:rPr lang="en-US" sz="3200" dirty="0"/>
              <a:t>Bags for home</a:t>
            </a:r>
          </a:p>
          <a:p>
            <a:pPr marL="285750" indent="-285750">
              <a:buFont typeface="Arial" panose="020B0604020202020204" pitchFamily="34" charset="0"/>
              <a:buChar char="•"/>
              <a:defRPr/>
            </a:pPr>
            <a:r>
              <a:rPr lang="en-US" sz="3200" dirty="0"/>
              <a:t>Transition day</a:t>
            </a:r>
          </a:p>
          <a:p>
            <a:pPr marL="285750" indent="-285750">
              <a:buFont typeface="Arial" panose="020B0604020202020204" pitchFamily="34" charset="0"/>
              <a:buChar char="•"/>
              <a:defRPr/>
            </a:pPr>
            <a:r>
              <a:rPr lang="en-US" sz="3200" dirty="0"/>
              <a:t>Questions </a:t>
            </a:r>
          </a:p>
          <a:p>
            <a:pPr>
              <a:defRPr/>
            </a:pPr>
            <a:endParaRPr lang="en-US" dirty="0">
              <a:solidFill>
                <a:srgbClr val="FF0000"/>
              </a:solidFill>
            </a:endParaRPr>
          </a:p>
          <a:p>
            <a:pPr>
              <a:defRPr/>
            </a:pPr>
            <a:endParaRPr lang="en-US" dirty="0">
              <a:solidFill>
                <a:srgbClr val="FF0000"/>
              </a:solidFill>
            </a:endParaRPr>
          </a:p>
        </p:txBody>
      </p:sp>
      <p:sp>
        <p:nvSpPr>
          <p:cNvPr id="3" name="Title 2"/>
          <p:cNvSpPr>
            <a:spLocks noGrp="1"/>
          </p:cNvSpPr>
          <p:nvPr>
            <p:ph type="title"/>
          </p:nvPr>
        </p:nvSpPr>
        <p:spPr>
          <a:xfrm>
            <a:off x="1163344" y="381000"/>
            <a:ext cx="6512511" cy="1143000"/>
          </a:xfrm>
        </p:spPr>
        <p:txBody>
          <a:bodyPr/>
          <a:lstStyle/>
          <a:p>
            <a:pPr marL="0" indent="0" algn="ctr">
              <a:buNone/>
            </a:pPr>
            <a:r>
              <a:rPr lang="en-US" sz="4400" dirty="0"/>
              <a:t>Aims of the Meeting</a:t>
            </a:r>
          </a:p>
        </p:txBody>
      </p:sp>
    </p:spTree>
    <p:extLst>
      <p:ext uri="{BB962C8B-B14F-4D97-AF65-F5344CB8AC3E}">
        <p14:creationId xmlns:p14="http://schemas.microsoft.com/office/powerpoint/2010/main" val="42698839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07F1E-3F4A-D38D-ADA6-D7CBFFAD3E50}"/>
              </a:ext>
            </a:extLst>
          </p:cNvPr>
          <p:cNvSpPr>
            <a:spLocks noGrp="1"/>
          </p:cNvSpPr>
          <p:nvPr>
            <p:ph type="title"/>
          </p:nvPr>
        </p:nvSpPr>
        <p:spPr>
          <a:xfrm>
            <a:off x="990600" y="381000"/>
            <a:ext cx="6512511" cy="1143000"/>
          </a:xfrm>
        </p:spPr>
        <p:txBody>
          <a:bodyPr/>
          <a:lstStyle/>
          <a:p>
            <a:pPr marL="0" indent="0" algn="ctr">
              <a:buNone/>
            </a:pPr>
            <a:r>
              <a:rPr lang="en-GB" dirty="0"/>
              <a:t>Acorn Nursery </a:t>
            </a:r>
          </a:p>
        </p:txBody>
      </p:sp>
      <p:pic>
        <p:nvPicPr>
          <p:cNvPr id="4" name="Picture 3" descr="A room with books and a window&#10;&#10;Description automatically generated">
            <a:extLst>
              <a:ext uri="{FF2B5EF4-FFF2-40B4-BE49-F238E27FC236}">
                <a16:creationId xmlns:a16="http://schemas.microsoft.com/office/drawing/2014/main" id="{7AC33A72-3EB7-D82B-661D-5078F7EA662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416654" y="3784219"/>
            <a:ext cx="3084704" cy="2304000"/>
          </a:xfrm>
          <a:prstGeom prst="rect">
            <a:avLst/>
          </a:prstGeom>
        </p:spPr>
      </p:pic>
      <p:pic>
        <p:nvPicPr>
          <p:cNvPr id="6" name="Picture 5" descr="A green mattress on a wooden surface&#10;&#10;Description automatically generated with medium confidence">
            <a:extLst>
              <a:ext uri="{FF2B5EF4-FFF2-40B4-BE49-F238E27FC236}">
                <a16:creationId xmlns:a16="http://schemas.microsoft.com/office/drawing/2014/main" id="{9A5F47C6-73AE-0124-B068-ECE06E8ACD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09835" y="2814365"/>
            <a:ext cx="4193270" cy="3132000"/>
          </a:xfrm>
          <a:prstGeom prst="rect">
            <a:avLst/>
          </a:prstGeom>
        </p:spPr>
      </p:pic>
      <p:pic>
        <p:nvPicPr>
          <p:cNvPr id="10" name="Picture 9" descr="A group of wheelbarrows and other gardening tools&#10;&#10;Description automatically generated">
            <a:extLst>
              <a:ext uri="{FF2B5EF4-FFF2-40B4-BE49-F238E27FC236}">
                <a16:creationId xmlns:a16="http://schemas.microsoft.com/office/drawing/2014/main" id="{EF52F510-6A8E-1CC9-A051-42AFF12AD96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3495826" y="1676400"/>
            <a:ext cx="3277498" cy="2448000"/>
          </a:xfrm>
          <a:prstGeom prst="rect">
            <a:avLst/>
          </a:prstGeom>
        </p:spPr>
      </p:pic>
    </p:spTree>
    <p:extLst>
      <p:ext uri="{BB962C8B-B14F-4D97-AF65-F5344CB8AC3E}">
        <p14:creationId xmlns:p14="http://schemas.microsoft.com/office/powerpoint/2010/main" val="10737703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7A6C8-4AC4-6C8E-29D8-B1D0160962C5}"/>
              </a:ext>
            </a:extLst>
          </p:cNvPr>
          <p:cNvSpPr>
            <a:spLocks noGrp="1"/>
          </p:cNvSpPr>
          <p:nvPr>
            <p:ph type="title"/>
          </p:nvPr>
        </p:nvSpPr>
        <p:spPr>
          <a:xfrm>
            <a:off x="914400" y="228600"/>
            <a:ext cx="6512511" cy="1143000"/>
          </a:xfrm>
        </p:spPr>
        <p:txBody>
          <a:bodyPr/>
          <a:lstStyle/>
          <a:p>
            <a:pPr marL="0" indent="0" algn="ctr">
              <a:buNone/>
            </a:pPr>
            <a:r>
              <a:rPr lang="en-GB" altLang="en-US" dirty="0"/>
              <a:t>Transition</a:t>
            </a:r>
            <a:endParaRPr lang="en-GB" dirty="0"/>
          </a:p>
        </p:txBody>
      </p:sp>
      <p:sp>
        <p:nvSpPr>
          <p:cNvPr id="4" name="TextBox 3">
            <a:extLst>
              <a:ext uri="{FF2B5EF4-FFF2-40B4-BE49-F238E27FC236}">
                <a16:creationId xmlns:a16="http://schemas.microsoft.com/office/drawing/2014/main" id="{FE3CAAEE-0607-4A1C-FDC4-34FB5CAB9343}"/>
              </a:ext>
            </a:extLst>
          </p:cNvPr>
          <p:cNvSpPr txBox="1"/>
          <p:nvPr/>
        </p:nvSpPr>
        <p:spPr>
          <a:xfrm>
            <a:off x="838200" y="1722937"/>
            <a:ext cx="7086600" cy="4893647"/>
          </a:xfrm>
          <a:prstGeom prst="rect">
            <a:avLst/>
          </a:prstGeom>
          <a:noFill/>
        </p:spPr>
        <p:txBody>
          <a:bodyPr wrap="square">
            <a:spAutoFit/>
          </a:bodyPr>
          <a:lstStyle/>
          <a:p>
            <a:pPr marL="342900" indent="-342900">
              <a:buFont typeface="Arial" panose="020B0604020202020204" pitchFamily="34" charset="0"/>
              <a:buChar char="•"/>
            </a:pPr>
            <a:r>
              <a:rPr lang="en-GB" altLang="en-US" sz="2400" dirty="0"/>
              <a:t>We will have home visits/setting visits/ transition day.</a:t>
            </a:r>
          </a:p>
          <a:p>
            <a:endParaRPr lang="en-GB" altLang="en-US" sz="2400" dirty="0"/>
          </a:p>
          <a:p>
            <a:pPr marL="342900" indent="-342900">
              <a:buFont typeface="Arial" panose="020B0604020202020204" pitchFamily="34" charset="0"/>
              <a:buChar char="•"/>
            </a:pPr>
            <a:r>
              <a:rPr lang="en-GB" altLang="en-US" sz="2400" dirty="0"/>
              <a:t>Each child is different, and some may take a little longer to settle.</a:t>
            </a:r>
          </a:p>
          <a:p>
            <a:endParaRPr lang="en-GB" altLang="en-US" sz="2400" dirty="0"/>
          </a:p>
          <a:p>
            <a:pPr marL="342900" indent="-342900">
              <a:buFont typeface="Arial" panose="020B0604020202020204" pitchFamily="34" charset="0"/>
              <a:buChar char="•"/>
            </a:pPr>
            <a:r>
              <a:rPr lang="en-GB" altLang="en-US" sz="2400" dirty="0"/>
              <a:t>Our transition processes are based on the best interests and needs of your child.</a:t>
            </a:r>
          </a:p>
          <a:p>
            <a:endParaRPr lang="en-GB" altLang="en-US" sz="2400" dirty="0"/>
          </a:p>
          <a:p>
            <a:pPr marL="342900" indent="-342900">
              <a:buFont typeface="Arial" panose="020B0604020202020204" pitchFamily="34" charset="0"/>
              <a:buChar char="•"/>
            </a:pPr>
            <a:r>
              <a:rPr lang="en-GB" altLang="en-US" sz="2400" dirty="0"/>
              <a:t>We will work with you to help your child to settle and be confident in their new surroundings. </a:t>
            </a:r>
          </a:p>
          <a:p>
            <a:endParaRPr lang="en-GB" altLang="en-US" sz="2400" dirty="0"/>
          </a:p>
        </p:txBody>
      </p:sp>
    </p:spTree>
    <p:extLst>
      <p:ext uri="{BB962C8B-B14F-4D97-AF65-F5344CB8AC3E}">
        <p14:creationId xmlns:p14="http://schemas.microsoft.com/office/powerpoint/2010/main" val="3671354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4" name="Picture 10" descr="Image result for curriculum eyf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544794"/>
            <a:ext cx="5679693" cy="5394960"/>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Image result for eyfs">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600" y="5002222"/>
            <a:ext cx="2362200" cy="92613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p:cNvSpPr>
            <a:spLocks noGrp="1"/>
          </p:cNvSpPr>
          <p:nvPr>
            <p:ph type="title"/>
          </p:nvPr>
        </p:nvSpPr>
        <p:spPr>
          <a:xfrm>
            <a:off x="42017" y="1219200"/>
            <a:ext cx="3200400" cy="1435388"/>
          </a:xfrm>
        </p:spPr>
        <p:txBody>
          <a:bodyPr/>
          <a:lstStyle/>
          <a:p>
            <a:pPr algn="ctr"/>
            <a:r>
              <a:rPr lang="en-US" sz="4000" dirty="0"/>
              <a:t>Curriculum </a:t>
            </a:r>
            <a:br>
              <a:rPr lang="en-US" sz="4000" dirty="0"/>
            </a:br>
            <a:r>
              <a:rPr lang="en-US" sz="4000" dirty="0"/>
              <a:t>(EYFS)</a:t>
            </a:r>
            <a:br>
              <a:rPr lang="en-US" sz="4000" dirty="0"/>
            </a:br>
            <a:r>
              <a:rPr lang="en-US" sz="4000" dirty="0"/>
              <a:t>Adopter</a:t>
            </a:r>
          </a:p>
        </p:txBody>
      </p:sp>
    </p:spTree>
    <p:extLst>
      <p:ext uri="{BB962C8B-B14F-4D97-AF65-F5344CB8AC3E}">
        <p14:creationId xmlns:p14="http://schemas.microsoft.com/office/powerpoint/2010/main" val="4036120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Image result for characteristic of learni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95" y="1905000"/>
            <a:ext cx="8867775" cy="41910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p:cNvSpPr>
            <a:spLocks noGrp="1"/>
          </p:cNvSpPr>
          <p:nvPr>
            <p:ph type="title"/>
          </p:nvPr>
        </p:nvSpPr>
        <p:spPr>
          <a:xfrm>
            <a:off x="1295400" y="132665"/>
            <a:ext cx="6512511" cy="1143000"/>
          </a:xfrm>
        </p:spPr>
        <p:txBody>
          <a:bodyPr/>
          <a:lstStyle/>
          <a:p>
            <a:pPr algn="ctr"/>
            <a:r>
              <a:rPr lang="en-US" dirty="0"/>
              <a:t>Characteristics of Learning</a:t>
            </a:r>
          </a:p>
        </p:txBody>
      </p:sp>
    </p:spTree>
    <p:extLst>
      <p:ext uri="{BB962C8B-B14F-4D97-AF65-F5344CB8AC3E}">
        <p14:creationId xmlns:p14="http://schemas.microsoft.com/office/powerpoint/2010/main" val="3527769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2F9315-5A4C-878A-0EE7-82EC881B3765}"/>
              </a:ext>
            </a:extLst>
          </p:cNvPr>
          <p:cNvSpPr txBox="1"/>
          <p:nvPr/>
        </p:nvSpPr>
        <p:spPr>
          <a:xfrm>
            <a:off x="609600" y="1722937"/>
            <a:ext cx="8001000" cy="3785652"/>
          </a:xfrm>
          <a:prstGeom prst="rect">
            <a:avLst/>
          </a:prstGeom>
          <a:noFill/>
        </p:spPr>
        <p:txBody>
          <a:bodyPr wrap="square">
            <a:spAutoFit/>
          </a:bodyPr>
          <a:lstStyle/>
          <a:p>
            <a:pPr marL="342900" indent="-342900">
              <a:buFont typeface="Arial" panose="020B0604020202020204" pitchFamily="34" charset="0"/>
              <a:buChar char="•"/>
            </a:pPr>
            <a:r>
              <a:rPr lang="en-GB" sz="2400" dirty="0"/>
              <a:t>All our areas of learning are part of the Early Years Foundation Stage Curriculum and are planned by the class teachers. The curriculum overview details the topics covered over the year and is on the school website.</a:t>
            </a:r>
            <a:br>
              <a:rPr lang="en-GB" sz="2400" dirty="0"/>
            </a:br>
            <a:br>
              <a:rPr lang="en-GB" sz="2400" dirty="0"/>
            </a:br>
            <a:r>
              <a:rPr lang="en-GB" sz="2400" dirty="0"/>
              <a:t>More detailed information about year group expectations can be found on the website: Statutory - Curriculum.  </a:t>
            </a:r>
            <a:br>
              <a:rPr lang="en-GB" sz="2400" dirty="0"/>
            </a:br>
            <a:endParaRPr lang="en-GB" sz="2400" dirty="0"/>
          </a:p>
        </p:txBody>
      </p:sp>
      <p:pic>
        <p:nvPicPr>
          <p:cNvPr id="5" name="Picture 4">
            <a:extLst>
              <a:ext uri="{FF2B5EF4-FFF2-40B4-BE49-F238E27FC236}">
                <a16:creationId xmlns:a16="http://schemas.microsoft.com/office/drawing/2014/main" id="{DE823022-68F2-4D4F-6AC0-0D822DCD16FD}"/>
              </a:ext>
            </a:extLst>
          </p:cNvPr>
          <p:cNvPicPr>
            <a:picLocks noChangeAspect="1"/>
          </p:cNvPicPr>
          <p:nvPr/>
        </p:nvPicPr>
        <p:blipFill>
          <a:blip r:embed="rId2"/>
          <a:stretch>
            <a:fillRect/>
          </a:stretch>
        </p:blipFill>
        <p:spPr>
          <a:xfrm>
            <a:off x="6491067" y="4800600"/>
            <a:ext cx="2481287" cy="1847248"/>
          </a:xfrm>
          <a:prstGeom prst="rect">
            <a:avLst/>
          </a:prstGeom>
        </p:spPr>
      </p:pic>
    </p:spTree>
    <p:extLst>
      <p:ext uri="{BB962C8B-B14F-4D97-AF65-F5344CB8AC3E}">
        <p14:creationId xmlns:p14="http://schemas.microsoft.com/office/powerpoint/2010/main" val="510411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85258-7F4B-9E67-61B8-97421713CBCD}"/>
              </a:ext>
            </a:extLst>
          </p:cNvPr>
          <p:cNvSpPr>
            <a:spLocks noGrp="1"/>
          </p:cNvSpPr>
          <p:nvPr>
            <p:ph type="title"/>
          </p:nvPr>
        </p:nvSpPr>
        <p:spPr>
          <a:xfrm>
            <a:off x="990600" y="685800"/>
            <a:ext cx="6512511" cy="1143000"/>
          </a:xfrm>
        </p:spPr>
        <p:txBody>
          <a:bodyPr/>
          <a:lstStyle/>
          <a:p>
            <a:pPr marL="0" indent="0">
              <a:buNone/>
            </a:pPr>
            <a:r>
              <a:rPr lang="en-GB" altLang="en-US" dirty="0"/>
              <a:t>Diverse Curriculum</a:t>
            </a:r>
            <a:endParaRPr lang="en-GB" dirty="0"/>
          </a:p>
        </p:txBody>
      </p:sp>
      <p:pic>
        <p:nvPicPr>
          <p:cNvPr id="3" name="Picture 2">
            <a:extLst>
              <a:ext uri="{FF2B5EF4-FFF2-40B4-BE49-F238E27FC236}">
                <a16:creationId xmlns:a16="http://schemas.microsoft.com/office/drawing/2014/main" id="{034FF52C-ACB2-1C9E-FDDE-159A1C9FA70E}"/>
              </a:ext>
            </a:extLst>
          </p:cNvPr>
          <p:cNvPicPr>
            <a:picLocks noChangeAspect="1"/>
          </p:cNvPicPr>
          <p:nvPr/>
        </p:nvPicPr>
        <p:blipFill>
          <a:blip r:embed="rId2"/>
          <a:stretch>
            <a:fillRect/>
          </a:stretch>
        </p:blipFill>
        <p:spPr>
          <a:xfrm>
            <a:off x="533400" y="381000"/>
            <a:ext cx="1286367" cy="1292464"/>
          </a:xfrm>
          <a:prstGeom prst="rect">
            <a:avLst/>
          </a:prstGeom>
        </p:spPr>
      </p:pic>
      <p:pic>
        <p:nvPicPr>
          <p:cNvPr id="4" name="Picture 3">
            <a:extLst>
              <a:ext uri="{FF2B5EF4-FFF2-40B4-BE49-F238E27FC236}">
                <a16:creationId xmlns:a16="http://schemas.microsoft.com/office/drawing/2014/main" id="{6541A094-9DC7-60C8-C2A9-080D46320A8E}"/>
              </a:ext>
            </a:extLst>
          </p:cNvPr>
          <p:cNvPicPr>
            <a:picLocks noChangeAspect="1"/>
          </p:cNvPicPr>
          <p:nvPr/>
        </p:nvPicPr>
        <p:blipFill>
          <a:blip r:embed="rId3"/>
          <a:stretch>
            <a:fillRect/>
          </a:stretch>
        </p:blipFill>
        <p:spPr>
          <a:xfrm>
            <a:off x="7545056" y="310890"/>
            <a:ext cx="1432684" cy="1432684"/>
          </a:xfrm>
          <a:prstGeom prst="rect">
            <a:avLst/>
          </a:prstGeom>
        </p:spPr>
      </p:pic>
      <p:pic>
        <p:nvPicPr>
          <p:cNvPr id="5" name="Picture 4">
            <a:extLst>
              <a:ext uri="{FF2B5EF4-FFF2-40B4-BE49-F238E27FC236}">
                <a16:creationId xmlns:a16="http://schemas.microsoft.com/office/drawing/2014/main" id="{54BE8E65-BC8D-232F-7DA5-5221FA1101F6}"/>
              </a:ext>
            </a:extLst>
          </p:cNvPr>
          <p:cNvPicPr>
            <a:picLocks noChangeAspect="1"/>
          </p:cNvPicPr>
          <p:nvPr/>
        </p:nvPicPr>
        <p:blipFill>
          <a:blip r:embed="rId4"/>
          <a:stretch>
            <a:fillRect/>
          </a:stretch>
        </p:blipFill>
        <p:spPr>
          <a:xfrm>
            <a:off x="3886200" y="5562600"/>
            <a:ext cx="1133954" cy="1097375"/>
          </a:xfrm>
          <a:prstGeom prst="rect">
            <a:avLst/>
          </a:prstGeom>
        </p:spPr>
      </p:pic>
      <p:sp>
        <p:nvSpPr>
          <p:cNvPr id="7" name="TextBox 6">
            <a:extLst>
              <a:ext uri="{FF2B5EF4-FFF2-40B4-BE49-F238E27FC236}">
                <a16:creationId xmlns:a16="http://schemas.microsoft.com/office/drawing/2014/main" id="{7527163E-96D7-1EE8-BB9D-6329BB985317}"/>
              </a:ext>
            </a:extLst>
          </p:cNvPr>
          <p:cNvSpPr txBox="1"/>
          <p:nvPr/>
        </p:nvSpPr>
        <p:spPr>
          <a:xfrm>
            <a:off x="533400" y="1999936"/>
            <a:ext cx="8229600" cy="2677656"/>
          </a:xfrm>
          <a:prstGeom prst="rect">
            <a:avLst/>
          </a:prstGeom>
          <a:noFill/>
        </p:spPr>
        <p:txBody>
          <a:bodyPr wrap="square">
            <a:spAutoFit/>
          </a:bodyPr>
          <a:lstStyle/>
          <a:p>
            <a:pPr marL="342900" indent="-342900">
              <a:buFont typeface="Arial" panose="020B0604020202020204" pitchFamily="34" charset="0"/>
              <a:buChar char="•"/>
            </a:pPr>
            <a:r>
              <a:rPr lang="en-GB" sz="2400" dirty="0"/>
              <a:t>We are committed to providing a curriculum for every child, reflecting the rich culture in which we live.</a:t>
            </a:r>
          </a:p>
          <a:p>
            <a:endParaRPr lang="en-GB" sz="2400" dirty="0"/>
          </a:p>
          <a:p>
            <a:pPr marL="342900" indent="-342900">
              <a:buFont typeface="Arial" panose="020B0604020202020204" pitchFamily="34" charset="0"/>
              <a:buChar char="•"/>
            </a:pPr>
            <a:r>
              <a:rPr lang="en-GB" sz="2400" dirty="0"/>
              <a:t>We aim to celebrate the contribution of all people.</a:t>
            </a:r>
          </a:p>
          <a:p>
            <a:endParaRPr lang="en-GB" sz="2400" dirty="0"/>
          </a:p>
          <a:p>
            <a:pPr marL="342900" indent="-342900">
              <a:buFont typeface="Arial" panose="020B0604020202020204" pitchFamily="34" charset="0"/>
              <a:buChar char="•"/>
            </a:pPr>
            <a:r>
              <a:rPr lang="en-GB" sz="2400" dirty="0"/>
              <a:t>We will continue to evaluate and adapt our curriculum to ensure that it is diverse and inclusive.</a:t>
            </a:r>
          </a:p>
        </p:txBody>
      </p:sp>
    </p:spTree>
    <p:extLst>
      <p:ext uri="{BB962C8B-B14F-4D97-AF65-F5344CB8AC3E}">
        <p14:creationId xmlns:p14="http://schemas.microsoft.com/office/powerpoint/2010/main" val="221571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fade">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4" end="4"/>
                                            </p:txEl>
                                          </p:spTgt>
                                        </p:tgtEl>
                                        <p:attrNameLst>
                                          <p:attrName>style.visibility</p:attrName>
                                        </p:attrNameLst>
                                      </p:cBhvr>
                                      <p:to>
                                        <p:strVal val="visible"/>
                                      </p:to>
                                    </p:set>
                                    <p:animEffect transition="in" filter="fade">
                                      <p:cBhvr>
                                        <p:cTn id="1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p:cNvSpPr>
            <a:spLocks noGrp="1"/>
          </p:cNvSpPr>
          <p:nvPr>
            <p:ph type="title"/>
          </p:nvPr>
        </p:nvSpPr>
        <p:spPr>
          <a:xfrm>
            <a:off x="1544344" y="304800"/>
            <a:ext cx="6512511" cy="1143000"/>
          </a:xfrm>
        </p:spPr>
        <p:txBody>
          <a:bodyPr/>
          <a:lstStyle/>
          <a:p>
            <a:pPr marL="0" indent="0" algn="l">
              <a:buNone/>
            </a:pPr>
            <a:r>
              <a:rPr lang="en-US" u="sng" dirty="0"/>
              <a:t> </a:t>
            </a:r>
          </a:p>
        </p:txBody>
      </p:sp>
      <p:sp>
        <p:nvSpPr>
          <p:cNvPr id="21" name="Content Placeholder 20"/>
          <p:cNvSpPr>
            <a:spLocks noGrp="1"/>
          </p:cNvSpPr>
          <p:nvPr>
            <p:ph sz="quarter" idx="13"/>
          </p:nvPr>
        </p:nvSpPr>
        <p:spPr>
          <a:xfrm>
            <a:off x="457200" y="1016000"/>
            <a:ext cx="7681245" cy="5562600"/>
          </a:xfrm>
        </p:spPr>
        <p:txBody>
          <a:bodyPr>
            <a:normAutofit fontScale="25000" lnSpcReduction="20000"/>
          </a:bodyPr>
          <a:lstStyle/>
          <a:p>
            <a:r>
              <a:rPr lang="en-US" sz="7200" b="1" dirty="0">
                <a:latin typeface="Century Gothic" panose="020B0502020202020204" pitchFamily="34" charset="0"/>
              </a:rPr>
              <a:t>Finger Strong </a:t>
            </a:r>
          </a:p>
          <a:p>
            <a:endParaRPr lang="en-US" sz="7200" b="1" dirty="0">
              <a:latin typeface="Century Gothic" panose="020B0502020202020204" pitchFamily="34" charset="0"/>
            </a:endParaRPr>
          </a:p>
          <a:p>
            <a:r>
              <a:rPr lang="en-US" sz="7200" b="1" dirty="0">
                <a:latin typeface="Century Gothic" panose="020B0502020202020204" pitchFamily="34" charset="0"/>
              </a:rPr>
              <a:t>Self Registration </a:t>
            </a:r>
          </a:p>
          <a:p>
            <a:pPr marL="45720" indent="0">
              <a:buNone/>
            </a:pPr>
            <a:endParaRPr lang="en-US" sz="7200" b="1" dirty="0">
              <a:latin typeface="Century Gothic" panose="020B0502020202020204" pitchFamily="34" charset="0"/>
            </a:endParaRPr>
          </a:p>
          <a:p>
            <a:r>
              <a:rPr lang="en-US" sz="7200" b="1" dirty="0">
                <a:latin typeface="Century Gothic" panose="020B0502020202020204" pitchFamily="34" charset="0"/>
              </a:rPr>
              <a:t>Adult-Led Learning – topic related</a:t>
            </a:r>
          </a:p>
          <a:p>
            <a:endParaRPr lang="en-US" sz="7200" b="1" dirty="0">
              <a:latin typeface="Century Gothic" panose="020B0502020202020204" pitchFamily="34" charset="0"/>
            </a:endParaRPr>
          </a:p>
          <a:p>
            <a:r>
              <a:rPr lang="en-US" sz="7200" b="1" dirty="0">
                <a:latin typeface="Century Gothic" panose="020B0502020202020204" pitchFamily="34" charset="0"/>
              </a:rPr>
              <a:t>Small group time</a:t>
            </a:r>
          </a:p>
          <a:p>
            <a:endParaRPr lang="en-US" sz="7200" b="1" dirty="0">
              <a:latin typeface="Century Gothic" panose="020B0502020202020204" pitchFamily="34" charset="0"/>
            </a:endParaRPr>
          </a:p>
          <a:p>
            <a:r>
              <a:rPr lang="en-US" sz="7200" b="1" dirty="0">
                <a:latin typeface="Century Gothic" panose="020B0502020202020204" pitchFamily="34" charset="0"/>
              </a:rPr>
              <a:t>Explore and Learning, Child-Initiated learning </a:t>
            </a:r>
          </a:p>
          <a:p>
            <a:pPr marL="45720" indent="0">
              <a:buNone/>
            </a:pPr>
            <a:endParaRPr lang="en-US" sz="7200" b="1" dirty="0">
              <a:latin typeface="Century Gothic" panose="020B0502020202020204" pitchFamily="34" charset="0"/>
            </a:endParaRPr>
          </a:p>
          <a:p>
            <a:r>
              <a:rPr lang="en-US" sz="7200" b="1" dirty="0">
                <a:latin typeface="Century Gothic" panose="020B0502020202020204" pitchFamily="34" charset="0"/>
              </a:rPr>
              <a:t>Adult-led Learning - </a:t>
            </a:r>
            <a:r>
              <a:rPr lang="en-US" sz="7200" b="1" dirty="0" err="1">
                <a:latin typeface="Century Gothic" panose="020B0502020202020204" pitchFamily="34" charset="0"/>
              </a:rPr>
              <a:t>maths</a:t>
            </a:r>
            <a:endParaRPr lang="en-US" sz="7200" b="1" dirty="0">
              <a:latin typeface="Century Gothic" panose="020B0502020202020204" pitchFamily="34" charset="0"/>
            </a:endParaRPr>
          </a:p>
          <a:p>
            <a:endParaRPr lang="en-US" sz="7200" b="1" dirty="0">
              <a:latin typeface="Century Gothic" panose="020B0502020202020204" pitchFamily="34" charset="0"/>
            </a:endParaRPr>
          </a:p>
          <a:p>
            <a:r>
              <a:rPr lang="en-US" sz="7200" b="1" dirty="0">
                <a:latin typeface="Century Gothic" panose="020B0502020202020204" pitchFamily="34" charset="0"/>
              </a:rPr>
              <a:t>Singing</a:t>
            </a:r>
          </a:p>
          <a:p>
            <a:endParaRPr lang="en-US" sz="7200" b="1" dirty="0">
              <a:latin typeface="Century Gothic" panose="020B0502020202020204" pitchFamily="34" charset="0"/>
            </a:endParaRPr>
          </a:p>
          <a:p>
            <a:r>
              <a:rPr lang="en-US" sz="7200" b="1" dirty="0">
                <a:latin typeface="Century Gothic" panose="020B0502020202020204" pitchFamily="34" charset="0"/>
              </a:rPr>
              <a:t>Lunch Time for children staying all day</a:t>
            </a:r>
          </a:p>
          <a:p>
            <a:endParaRPr lang="en-US" sz="5500" b="1" dirty="0">
              <a:latin typeface="Century Gothic" panose="020B0502020202020204" pitchFamily="34" charset="0"/>
            </a:endParaRPr>
          </a:p>
          <a:p>
            <a:pPr marL="45720" indent="0">
              <a:buNone/>
            </a:pPr>
            <a:endParaRPr lang="en-US" sz="5500" b="1" dirty="0">
              <a:latin typeface="Century Gothic" panose="020B0502020202020204" pitchFamily="34" charset="0"/>
            </a:endParaRPr>
          </a:p>
          <a:p>
            <a:endParaRPr lang="en-US" sz="5500" b="1" dirty="0">
              <a:latin typeface="Century Gothic" panose="020B0502020202020204" pitchFamily="34" charset="0"/>
            </a:endParaRPr>
          </a:p>
          <a:p>
            <a:endParaRPr lang="en-US" sz="4000" dirty="0">
              <a:latin typeface="Century Gothic" panose="020B0502020202020204" pitchFamily="34" charset="0"/>
            </a:endParaRPr>
          </a:p>
          <a:p>
            <a:endParaRPr lang="en-US" dirty="0"/>
          </a:p>
        </p:txBody>
      </p:sp>
      <p:pic>
        <p:nvPicPr>
          <p:cNvPr id="8194" name="Picture 2" descr="Image result for children daily routines at nurser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87018">
            <a:off x="5309210" y="646765"/>
            <a:ext cx="3514910" cy="2218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0898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4321646" y="27709"/>
            <a:ext cx="4822354" cy="3566469"/>
          </a:xfrm>
          <a:prstGeom prst="rect">
            <a:avLst/>
          </a:prstGeom>
        </p:spPr>
      </p:pic>
      <p:sp>
        <p:nvSpPr>
          <p:cNvPr id="8" name="TextBox 7"/>
          <p:cNvSpPr txBox="1"/>
          <p:nvPr/>
        </p:nvSpPr>
        <p:spPr>
          <a:xfrm>
            <a:off x="685800" y="1447800"/>
            <a:ext cx="7315200" cy="5909310"/>
          </a:xfrm>
          <a:prstGeom prst="rect">
            <a:avLst/>
          </a:prstGeom>
          <a:noFill/>
        </p:spPr>
        <p:txBody>
          <a:bodyPr wrap="square" rtlCol="0">
            <a:spAutoFit/>
          </a:bodyPr>
          <a:lstStyle/>
          <a:p>
            <a:pPr marL="285750" indent="-285750">
              <a:buFont typeface="Wingdings" panose="05000000000000000000" pitchFamily="2" charset="2"/>
              <a:buChar char="v"/>
            </a:pPr>
            <a:r>
              <a:rPr lang="en-GB" b="1" dirty="0">
                <a:latin typeface="Century Gothic" panose="020B0502020202020204" pitchFamily="34" charset="0"/>
              </a:rPr>
              <a:t>PE</a:t>
            </a:r>
          </a:p>
          <a:p>
            <a:pPr marL="285750" indent="-285750">
              <a:buFont typeface="Wingdings" panose="05000000000000000000" pitchFamily="2" charset="2"/>
              <a:buChar char="v"/>
            </a:pPr>
            <a:endParaRPr lang="en-GB" b="1" dirty="0">
              <a:latin typeface="Century Gothic" panose="020B0502020202020204" pitchFamily="34" charset="0"/>
            </a:endParaRPr>
          </a:p>
          <a:p>
            <a:pPr marL="285750" indent="-285750">
              <a:buFont typeface="Wingdings" panose="05000000000000000000" pitchFamily="2" charset="2"/>
              <a:buChar char="v"/>
            </a:pPr>
            <a:r>
              <a:rPr lang="en-GB" b="1" dirty="0">
                <a:latin typeface="Century Gothic" panose="020B0502020202020204" pitchFamily="34" charset="0"/>
              </a:rPr>
              <a:t>Phonics</a:t>
            </a:r>
          </a:p>
          <a:p>
            <a:pPr marL="285750" indent="-285750">
              <a:buFont typeface="Wingdings" panose="05000000000000000000" pitchFamily="2" charset="2"/>
              <a:buChar char="v"/>
            </a:pPr>
            <a:endParaRPr lang="en-GB" b="1" dirty="0">
              <a:latin typeface="Century Gothic" panose="020B0502020202020204" pitchFamily="34" charset="0"/>
            </a:endParaRPr>
          </a:p>
          <a:p>
            <a:pPr marL="285750" indent="-285750">
              <a:buFont typeface="Wingdings" panose="05000000000000000000" pitchFamily="2" charset="2"/>
              <a:buChar char="v"/>
            </a:pPr>
            <a:r>
              <a:rPr lang="en-GB" b="1" dirty="0">
                <a:latin typeface="Century Gothic" panose="020B0502020202020204" pitchFamily="34" charset="0"/>
              </a:rPr>
              <a:t>Small group time</a:t>
            </a:r>
          </a:p>
          <a:p>
            <a:pPr marL="285750" indent="-285750">
              <a:buFont typeface="Wingdings" panose="05000000000000000000" pitchFamily="2" charset="2"/>
              <a:buChar char="v"/>
            </a:pPr>
            <a:endParaRPr lang="en-GB" b="1" dirty="0">
              <a:latin typeface="Century Gothic" panose="020B0502020202020204" pitchFamily="34" charset="0"/>
            </a:endParaRPr>
          </a:p>
          <a:p>
            <a:pPr marL="285750" indent="-285750">
              <a:buFont typeface="Wingdings" panose="05000000000000000000" pitchFamily="2" charset="2"/>
              <a:buChar char="v"/>
            </a:pPr>
            <a:r>
              <a:rPr lang="en-GB" b="1" dirty="0">
                <a:latin typeface="Century Gothic" panose="020B0502020202020204" pitchFamily="34" charset="0"/>
              </a:rPr>
              <a:t>Explore and Learning </a:t>
            </a:r>
          </a:p>
          <a:p>
            <a:pPr marL="285750" indent="-285750">
              <a:buFont typeface="Wingdings" panose="05000000000000000000" pitchFamily="2" charset="2"/>
              <a:buChar char="v"/>
            </a:pPr>
            <a:endParaRPr lang="en-GB" b="1" dirty="0">
              <a:latin typeface="Century Gothic" panose="020B0502020202020204" pitchFamily="34" charset="0"/>
            </a:endParaRPr>
          </a:p>
          <a:p>
            <a:pPr marL="285750" indent="-285750">
              <a:buFont typeface="Wingdings" panose="05000000000000000000" pitchFamily="2" charset="2"/>
              <a:buChar char="v"/>
            </a:pPr>
            <a:r>
              <a:rPr lang="en-GB" b="1" dirty="0">
                <a:latin typeface="Century Gothic" panose="020B0502020202020204" pitchFamily="34" charset="0"/>
              </a:rPr>
              <a:t>PSHE/discussion</a:t>
            </a:r>
          </a:p>
          <a:p>
            <a:pPr marL="285750" indent="-285750">
              <a:buFont typeface="Wingdings" panose="05000000000000000000" pitchFamily="2" charset="2"/>
              <a:buChar char="v"/>
            </a:pPr>
            <a:endParaRPr lang="en-GB" b="1" dirty="0">
              <a:latin typeface="Century Gothic" panose="020B0502020202020204" pitchFamily="34" charset="0"/>
            </a:endParaRPr>
          </a:p>
          <a:p>
            <a:pPr marL="285750" indent="-285750">
              <a:buFont typeface="Wingdings" panose="05000000000000000000" pitchFamily="2" charset="2"/>
              <a:buChar char="v"/>
            </a:pPr>
            <a:r>
              <a:rPr lang="en-GB" b="1" dirty="0">
                <a:latin typeface="Century Gothic" panose="020B0502020202020204" pitchFamily="34" charset="0"/>
              </a:rPr>
              <a:t>Story </a:t>
            </a:r>
          </a:p>
          <a:p>
            <a:endParaRPr lang="en-GB" b="1" dirty="0">
              <a:latin typeface="Century Gothic" panose="020B0502020202020204" pitchFamily="34" charset="0"/>
            </a:endParaRPr>
          </a:p>
          <a:p>
            <a:pPr marL="285750" indent="-285750">
              <a:buFont typeface="Wingdings" panose="05000000000000000000" pitchFamily="2" charset="2"/>
              <a:buChar char="v"/>
            </a:pPr>
            <a:r>
              <a:rPr lang="en-GB" b="1" dirty="0">
                <a:latin typeface="Century Gothic" panose="020B0502020202020204" pitchFamily="34" charset="0"/>
              </a:rPr>
              <a:t>Home time </a:t>
            </a:r>
          </a:p>
          <a:p>
            <a:pPr marL="285750" indent="-285750">
              <a:buFont typeface="Wingdings" panose="05000000000000000000" pitchFamily="2" charset="2"/>
              <a:buChar char="v"/>
            </a:pPr>
            <a:endParaRPr lang="en-GB" b="1" dirty="0">
              <a:latin typeface="Century Gothic" panose="020B0502020202020204" pitchFamily="34" charset="0"/>
            </a:endParaRPr>
          </a:p>
          <a:p>
            <a:pPr marL="285750" indent="-285750">
              <a:buFont typeface="Wingdings" panose="05000000000000000000" pitchFamily="2" charset="2"/>
              <a:buChar char="v"/>
            </a:pPr>
            <a:endParaRPr lang="en-GB" b="1" dirty="0">
              <a:latin typeface="Century Gothic" panose="020B0502020202020204" pitchFamily="34" charset="0"/>
            </a:endParaRPr>
          </a:p>
          <a:p>
            <a:endParaRPr lang="en-GB" b="1" dirty="0">
              <a:latin typeface="Century Gothic" panose="020B0502020202020204" pitchFamily="34" charset="0"/>
            </a:endParaRPr>
          </a:p>
          <a:p>
            <a:r>
              <a:rPr lang="en-GB" b="1" dirty="0">
                <a:latin typeface="Century Gothic" panose="020B0502020202020204" pitchFamily="34" charset="0"/>
              </a:rPr>
              <a:t> </a:t>
            </a:r>
          </a:p>
          <a:p>
            <a:pPr marL="285750" indent="-285750">
              <a:buFont typeface="Wingdings" panose="05000000000000000000" pitchFamily="2" charset="2"/>
              <a:buChar char="v"/>
            </a:pPr>
            <a:endParaRPr lang="en-GB" dirty="0"/>
          </a:p>
          <a:p>
            <a:pPr marL="285750" indent="-285750">
              <a:buFont typeface="Wingdings" panose="05000000000000000000" pitchFamily="2" charset="2"/>
              <a:buChar char="v"/>
            </a:pPr>
            <a:endParaRPr lang="en-GB" dirty="0"/>
          </a:p>
          <a:p>
            <a:pPr marL="285750" indent="-285750">
              <a:buFont typeface="Wingdings" panose="05000000000000000000" pitchFamily="2" charset="2"/>
              <a:buChar char="v"/>
            </a:pPr>
            <a:endParaRPr lang="en-GB" dirty="0"/>
          </a:p>
          <a:p>
            <a:pPr marL="285750" indent="-285750">
              <a:buFont typeface="Wingdings" panose="05000000000000000000" pitchFamily="2" charset="2"/>
              <a:buChar char="v"/>
            </a:pPr>
            <a:endParaRPr lang="en-GB" dirty="0"/>
          </a:p>
        </p:txBody>
      </p:sp>
    </p:spTree>
    <p:extLst>
      <p:ext uri="{BB962C8B-B14F-4D97-AF65-F5344CB8AC3E}">
        <p14:creationId xmlns:p14="http://schemas.microsoft.com/office/powerpoint/2010/main" val="1777765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551837"/>
            <a:ext cx="4572000" cy="646331"/>
          </a:xfrm>
          <a:prstGeom prst="rect">
            <a:avLst/>
          </a:prstGeom>
        </p:spPr>
        <p:txBody>
          <a:bodyPr>
            <a:spAutoFit/>
          </a:bodyPr>
          <a:lstStyle/>
          <a:p>
            <a:endParaRPr lang="en-US" altLang="en-US" dirty="0"/>
          </a:p>
          <a:p>
            <a:endParaRPr lang="en-US" altLang="en-US" dirty="0"/>
          </a:p>
        </p:txBody>
      </p:sp>
      <p:sp>
        <p:nvSpPr>
          <p:cNvPr id="3" name="Title 2"/>
          <p:cNvSpPr>
            <a:spLocks noGrp="1"/>
          </p:cNvSpPr>
          <p:nvPr>
            <p:ph type="title"/>
          </p:nvPr>
        </p:nvSpPr>
        <p:spPr>
          <a:xfrm>
            <a:off x="467957" y="457200"/>
            <a:ext cx="7837843" cy="1258493"/>
          </a:xfrm>
        </p:spPr>
        <p:txBody>
          <a:bodyPr/>
          <a:lstStyle/>
          <a:p>
            <a:pPr algn="ctr"/>
            <a:r>
              <a:rPr lang="en-US" sz="4400" dirty="0"/>
              <a:t>Key Person……. </a:t>
            </a:r>
          </a:p>
        </p:txBody>
      </p:sp>
      <p:sp>
        <p:nvSpPr>
          <p:cNvPr id="5" name="Text Placeholder 4"/>
          <p:cNvSpPr>
            <a:spLocks noGrp="1"/>
          </p:cNvSpPr>
          <p:nvPr>
            <p:ph type="body" sz="half" idx="2"/>
          </p:nvPr>
        </p:nvSpPr>
        <p:spPr>
          <a:xfrm>
            <a:off x="533400" y="1981200"/>
            <a:ext cx="8001000" cy="3733800"/>
          </a:xfrm>
        </p:spPr>
        <p:txBody>
          <a:bodyPr>
            <a:noAutofit/>
          </a:bodyPr>
          <a:lstStyle/>
          <a:p>
            <a:pPr algn="ctr"/>
            <a:r>
              <a:rPr lang="en-US" sz="3200" dirty="0"/>
              <a:t> Is a named person who has responsibilities for a small group of children. They are there to help the child feel safe and secure. They will respond to children’s needs and development.</a:t>
            </a:r>
          </a:p>
          <a:p>
            <a:pPr algn="ctr"/>
            <a:r>
              <a:rPr lang="en-US" sz="3200" dirty="0"/>
              <a:t>They will be a point of contact for parents.</a:t>
            </a:r>
          </a:p>
        </p:txBody>
      </p:sp>
    </p:spTree>
    <p:extLst>
      <p:ext uri="{BB962C8B-B14F-4D97-AF65-F5344CB8AC3E}">
        <p14:creationId xmlns:p14="http://schemas.microsoft.com/office/powerpoint/2010/main" val="2913674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52600" y="609600"/>
            <a:ext cx="4572000" cy="646331"/>
          </a:xfrm>
          <a:prstGeom prst="rect">
            <a:avLst/>
          </a:prstGeom>
        </p:spPr>
        <p:txBody>
          <a:bodyPr>
            <a:spAutoFit/>
          </a:bodyPr>
          <a:lstStyle/>
          <a:p>
            <a:br>
              <a:rPr lang="en-US" altLang="en-US" dirty="0"/>
            </a:br>
            <a:endParaRPr lang="en-US" dirty="0"/>
          </a:p>
        </p:txBody>
      </p:sp>
      <p:sp>
        <p:nvSpPr>
          <p:cNvPr id="4" name="Rectangle 3"/>
          <p:cNvSpPr/>
          <p:nvPr/>
        </p:nvSpPr>
        <p:spPr>
          <a:xfrm>
            <a:off x="457200" y="1255931"/>
            <a:ext cx="4800600" cy="2862322"/>
          </a:xfrm>
          <a:prstGeom prst="rect">
            <a:avLst/>
          </a:prstGeom>
        </p:spPr>
        <p:txBody>
          <a:bodyPr wrap="square">
            <a:spAutoFit/>
          </a:bodyPr>
          <a:lstStyle/>
          <a:p>
            <a:pPr marL="285750" indent="-285750">
              <a:buFont typeface="Arial" panose="020B0604020202020204" pitchFamily="34" charset="0"/>
              <a:buChar char="•"/>
              <a:defRPr/>
            </a:pPr>
            <a:r>
              <a:rPr lang="en-US" sz="2000" dirty="0"/>
              <a:t>Online – Evidence Me</a:t>
            </a:r>
          </a:p>
          <a:p>
            <a:pPr marL="285750" indent="-285750">
              <a:buFont typeface="Arial" panose="020B0604020202020204" pitchFamily="34" charset="0"/>
              <a:buChar char="•"/>
              <a:defRPr/>
            </a:pPr>
            <a:endParaRPr lang="en-US" sz="2000" dirty="0"/>
          </a:p>
          <a:p>
            <a:pPr marL="285750" indent="-285750">
              <a:buFont typeface="Arial" panose="020B0604020202020204" pitchFamily="34" charset="0"/>
              <a:buChar char="•"/>
              <a:defRPr/>
            </a:pPr>
            <a:r>
              <a:rPr lang="en-US" sz="2000" dirty="0"/>
              <a:t>Track progress via observation and photographs</a:t>
            </a:r>
          </a:p>
          <a:p>
            <a:pPr>
              <a:defRPr/>
            </a:pPr>
            <a:endParaRPr lang="en-US" sz="2000" dirty="0"/>
          </a:p>
          <a:p>
            <a:pPr marL="285750" indent="-285750">
              <a:buFont typeface="Arial" panose="020B0604020202020204" pitchFamily="34" charset="0"/>
              <a:buChar char="•"/>
              <a:defRPr/>
            </a:pPr>
            <a:r>
              <a:rPr lang="en-US" sz="2000" dirty="0"/>
              <a:t>2 way process where parents can submit observations</a:t>
            </a:r>
          </a:p>
          <a:p>
            <a:pPr marL="285750" indent="-285750">
              <a:buFont typeface="Arial" panose="020B0604020202020204" pitchFamily="34" charset="0"/>
              <a:buChar char="•"/>
              <a:defRPr/>
            </a:pPr>
            <a:endParaRPr lang="en-US" sz="2000" dirty="0"/>
          </a:p>
          <a:p>
            <a:pPr marL="285750" indent="-285750">
              <a:buFont typeface="Arial" panose="020B0604020202020204" pitchFamily="34" charset="0"/>
              <a:buChar char="•"/>
              <a:defRPr/>
            </a:pPr>
            <a:r>
              <a:rPr lang="en-US" sz="2000" dirty="0"/>
              <a:t>Shared half termly on Evidence Me</a:t>
            </a:r>
          </a:p>
        </p:txBody>
      </p:sp>
      <p:sp>
        <p:nvSpPr>
          <p:cNvPr id="5" name="Title 4"/>
          <p:cNvSpPr>
            <a:spLocks noGrp="1"/>
          </p:cNvSpPr>
          <p:nvPr>
            <p:ph type="title"/>
          </p:nvPr>
        </p:nvSpPr>
        <p:spPr>
          <a:xfrm>
            <a:off x="152400" y="112931"/>
            <a:ext cx="6512511" cy="1143000"/>
          </a:xfrm>
        </p:spPr>
        <p:txBody>
          <a:bodyPr/>
          <a:lstStyle/>
          <a:p>
            <a:r>
              <a:rPr lang="en-US" dirty="0"/>
              <a:t>Learning Journey </a:t>
            </a:r>
          </a:p>
        </p:txBody>
      </p:sp>
      <p:sp>
        <p:nvSpPr>
          <p:cNvPr id="8" name="Text Placeholder 7"/>
          <p:cNvSpPr>
            <a:spLocks noGrp="1"/>
          </p:cNvSpPr>
          <p:nvPr>
            <p:ph type="body" sz="quarter" idx="3"/>
          </p:nvPr>
        </p:nvSpPr>
        <p:spPr>
          <a:xfrm>
            <a:off x="457200" y="4419600"/>
            <a:ext cx="3346704" cy="1905000"/>
          </a:xfrm>
        </p:spPr>
        <p:txBody>
          <a:bodyPr/>
          <a:lstStyle/>
          <a:p>
            <a:endParaRPr lang="en-US" dirty="0"/>
          </a:p>
        </p:txBody>
      </p:sp>
      <p:sp>
        <p:nvSpPr>
          <p:cNvPr id="9" name="Content Placeholder 8"/>
          <p:cNvSpPr>
            <a:spLocks noGrp="1"/>
          </p:cNvSpPr>
          <p:nvPr>
            <p:ph sz="quarter" idx="4"/>
          </p:nvPr>
        </p:nvSpPr>
        <p:spPr>
          <a:xfrm>
            <a:off x="4953000" y="3733800"/>
            <a:ext cx="3733800" cy="2743200"/>
          </a:xfrm>
        </p:spPr>
        <p:txBody>
          <a:bodyPr>
            <a:normAutofit/>
          </a:bodyPr>
          <a:lstStyle/>
          <a:p>
            <a:pPr>
              <a:defRPr/>
            </a:pPr>
            <a:endParaRPr lang="en-US" sz="3200" dirty="0">
              <a:solidFill>
                <a:schemeClr val="tx1"/>
              </a:solidFill>
            </a:endParaRPr>
          </a:p>
          <a:p>
            <a:pPr marL="45720" indent="0">
              <a:buNone/>
              <a:defRPr/>
            </a:pPr>
            <a:r>
              <a:rPr lang="en-US" sz="3200" dirty="0">
                <a:solidFill>
                  <a:schemeClr val="tx1"/>
                </a:solidFill>
              </a:rPr>
              <a:t>Information to follow </a:t>
            </a:r>
          </a:p>
          <a:p>
            <a:pPr>
              <a:defRPr/>
            </a:pPr>
            <a:endParaRPr lang="en-US" sz="3200" dirty="0">
              <a:solidFill>
                <a:schemeClr val="tx1"/>
              </a:solidFill>
            </a:endParaRPr>
          </a:p>
          <a:p>
            <a:endParaRPr lang="en-US" dirty="0"/>
          </a:p>
        </p:txBody>
      </p:sp>
      <p:pic>
        <p:nvPicPr>
          <p:cNvPr id="11" name="Picture 13" descr="Image result for 2 simple early years">
            <a:hlinkClick r:id="rId2"/>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33400" y="4724400"/>
            <a:ext cx="3103524" cy="166615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vidence Me (Formerly 2BAP) - YouTub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1685410"/>
            <a:ext cx="3200400"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4596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96080-BA03-A4EB-ECFE-2CB5DDFBDC4B}"/>
              </a:ext>
            </a:extLst>
          </p:cNvPr>
          <p:cNvSpPr>
            <a:spLocks noGrp="1"/>
          </p:cNvSpPr>
          <p:nvPr>
            <p:ph type="title"/>
          </p:nvPr>
        </p:nvSpPr>
        <p:spPr>
          <a:xfrm>
            <a:off x="914400" y="457200"/>
            <a:ext cx="6512511" cy="1143000"/>
          </a:xfrm>
        </p:spPr>
        <p:txBody>
          <a:bodyPr/>
          <a:lstStyle/>
          <a:p>
            <a:pPr marL="0" indent="0" algn="ctr">
              <a:buNone/>
            </a:pPr>
            <a:r>
              <a:rPr lang="en-GB" altLang="en-US" dirty="0"/>
              <a:t>Communication</a:t>
            </a:r>
            <a:endParaRPr lang="en-GB" dirty="0"/>
          </a:p>
        </p:txBody>
      </p:sp>
      <p:sp>
        <p:nvSpPr>
          <p:cNvPr id="6" name="TextBox 5">
            <a:extLst>
              <a:ext uri="{FF2B5EF4-FFF2-40B4-BE49-F238E27FC236}">
                <a16:creationId xmlns:a16="http://schemas.microsoft.com/office/drawing/2014/main" id="{8A589065-D603-25B1-DC70-6764F9094EEC}"/>
              </a:ext>
            </a:extLst>
          </p:cNvPr>
          <p:cNvSpPr txBox="1"/>
          <p:nvPr/>
        </p:nvSpPr>
        <p:spPr>
          <a:xfrm>
            <a:off x="685800" y="1447800"/>
            <a:ext cx="7620000" cy="4462760"/>
          </a:xfrm>
          <a:prstGeom prst="rect">
            <a:avLst/>
          </a:prstGeom>
          <a:noFill/>
        </p:spPr>
        <p:txBody>
          <a:bodyPr wrap="square">
            <a:spAutoFit/>
          </a:bodyPr>
          <a:lstStyle/>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000" dirty="0"/>
              <a:t>The teacher will be at the gate welcoming the children every morning.  Please feel free to pass on brief messages or ask questions.</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You can also email the office via admin@bengeo.herts.sch.uk and we will get back to you as soon as possible.</a:t>
            </a:r>
            <a:br>
              <a:rPr lang="en-GB" sz="2000" dirty="0"/>
            </a:br>
            <a:endParaRPr lang="en-GB" sz="2000" dirty="0"/>
          </a:p>
          <a:p>
            <a:pPr marL="342900" indent="-342900">
              <a:buFont typeface="Arial" panose="020B0604020202020204" pitchFamily="34" charset="0"/>
              <a:buChar char="•"/>
            </a:pPr>
            <a:r>
              <a:rPr lang="en-GB" sz="2000" dirty="0"/>
              <a:t>Please inform the class teacher verbally or via the admin email above if there are any pick-up changes.  </a:t>
            </a:r>
            <a:br>
              <a:rPr lang="en-GB" sz="2000" dirty="0"/>
            </a:br>
            <a:endParaRPr lang="en-GB" sz="2000" dirty="0"/>
          </a:p>
          <a:p>
            <a:pPr marL="342900" indent="-342900">
              <a:buFont typeface="Arial" panose="020B0604020202020204" pitchFamily="34" charset="0"/>
              <a:buChar char="•"/>
            </a:pPr>
            <a:r>
              <a:rPr lang="en-GB" sz="2000" dirty="0"/>
              <a:t>Google Classroom will be used for any additional communication from teachers. It is important that you check it regularly. </a:t>
            </a:r>
          </a:p>
        </p:txBody>
      </p:sp>
    </p:spTree>
    <p:extLst>
      <p:ext uri="{BB962C8B-B14F-4D97-AF65-F5344CB8AC3E}">
        <p14:creationId xmlns:p14="http://schemas.microsoft.com/office/powerpoint/2010/main" val="1161754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5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40A9C-3D5D-499D-9E5E-7D191F2D3F32}"/>
              </a:ext>
            </a:extLst>
          </p:cNvPr>
          <p:cNvSpPr>
            <a:spLocks noGrp="1"/>
          </p:cNvSpPr>
          <p:nvPr>
            <p:ph type="title"/>
          </p:nvPr>
        </p:nvSpPr>
        <p:spPr>
          <a:xfrm>
            <a:off x="1143000" y="152400"/>
            <a:ext cx="6512511" cy="1143000"/>
          </a:xfrm>
        </p:spPr>
        <p:txBody>
          <a:bodyPr/>
          <a:lstStyle/>
          <a:p>
            <a:pPr marL="0" indent="0">
              <a:buNone/>
            </a:pPr>
            <a:r>
              <a:rPr lang="en-GB" dirty="0"/>
              <a:t>Keeping Children Safe</a:t>
            </a:r>
          </a:p>
        </p:txBody>
      </p:sp>
      <p:pic>
        <p:nvPicPr>
          <p:cNvPr id="3" name="Picture 2">
            <a:extLst>
              <a:ext uri="{FF2B5EF4-FFF2-40B4-BE49-F238E27FC236}">
                <a16:creationId xmlns:a16="http://schemas.microsoft.com/office/drawing/2014/main" id="{883F8238-CC28-4211-A1BC-B343D379E75E}"/>
              </a:ext>
            </a:extLst>
          </p:cNvPr>
          <p:cNvPicPr>
            <a:picLocks noChangeAspect="1"/>
          </p:cNvPicPr>
          <p:nvPr/>
        </p:nvPicPr>
        <p:blipFill>
          <a:blip r:embed="rId2"/>
          <a:stretch>
            <a:fillRect/>
          </a:stretch>
        </p:blipFill>
        <p:spPr>
          <a:xfrm>
            <a:off x="691559" y="1624427"/>
            <a:ext cx="7760881" cy="3609145"/>
          </a:xfrm>
          <a:prstGeom prst="rect">
            <a:avLst/>
          </a:prstGeom>
        </p:spPr>
      </p:pic>
    </p:spTree>
    <p:extLst>
      <p:ext uri="{BB962C8B-B14F-4D97-AF65-F5344CB8AC3E}">
        <p14:creationId xmlns:p14="http://schemas.microsoft.com/office/powerpoint/2010/main" val="157658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752600" y="152400"/>
            <a:ext cx="5410200" cy="409768"/>
          </a:xfrm>
        </p:spPr>
        <p:txBody>
          <a:bodyPr/>
          <a:lstStyle/>
          <a:p>
            <a:endParaRPr lang="en-US" dirty="0"/>
          </a:p>
        </p:txBody>
      </p:sp>
      <p:pic>
        <p:nvPicPr>
          <p:cNvPr id="11266" name="Picture 2"/>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457200"/>
            <a:ext cx="7238112" cy="5797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585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86BA-A49C-46AA-94B1-0D15C779D2A2}"/>
              </a:ext>
            </a:extLst>
          </p:cNvPr>
          <p:cNvSpPr>
            <a:spLocks noGrp="1"/>
          </p:cNvSpPr>
          <p:nvPr>
            <p:ph type="title"/>
          </p:nvPr>
        </p:nvSpPr>
        <p:spPr>
          <a:xfrm>
            <a:off x="1315744" y="381000"/>
            <a:ext cx="6512511" cy="1143000"/>
          </a:xfrm>
        </p:spPr>
        <p:txBody>
          <a:bodyPr/>
          <a:lstStyle/>
          <a:p>
            <a:pPr marL="0" indent="0" algn="ctr">
              <a:buNone/>
            </a:pPr>
            <a:r>
              <a:rPr lang="en-GB" dirty="0"/>
              <a:t>Toilet Training </a:t>
            </a:r>
          </a:p>
        </p:txBody>
      </p:sp>
      <p:sp>
        <p:nvSpPr>
          <p:cNvPr id="3" name="TextBox 2">
            <a:extLst>
              <a:ext uri="{FF2B5EF4-FFF2-40B4-BE49-F238E27FC236}">
                <a16:creationId xmlns:a16="http://schemas.microsoft.com/office/drawing/2014/main" id="{BB0DA254-B16E-4A2A-B800-CDD3539F7DA7}"/>
              </a:ext>
            </a:extLst>
          </p:cNvPr>
          <p:cNvSpPr txBox="1"/>
          <p:nvPr/>
        </p:nvSpPr>
        <p:spPr>
          <a:xfrm>
            <a:off x="762000" y="1905000"/>
            <a:ext cx="7350711" cy="4093428"/>
          </a:xfrm>
          <a:prstGeom prst="rect">
            <a:avLst/>
          </a:prstGeom>
          <a:noFill/>
        </p:spPr>
        <p:txBody>
          <a:bodyPr wrap="square" rtlCol="0">
            <a:spAutoFit/>
          </a:bodyPr>
          <a:lstStyle/>
          <a:p>
            <a:pPr marL="342900" indent="-342900">
              <a:buFont typeface="Arial" panose="020B0604020202020204" pitchFamily="34" charset="0"/>
              <a:buChar char="•"/>
            </a:pPr>
            <a:r>
              <a:rPr lang="en-GB" sz="2000" dirty="0"/>
              <a:t>We expect most children to be dry by the time they start Nursery in September. </a:t>
            </a:r>
          </a:p>
          <a:p>
            <a:endParaRPr lang="en-GB" sz="2000" dirty="0"/>
          </a:p>
          <a:p>
            <a:pPr marL="342900" indent="-342900">
              <a:buFont typeface="Arial" panose="020B0604020202020204" pitchFamily="34" charset="0"/>
              <a:buChar char="•"/>
            </a:pPr>
            <a:r>
              <a:rPr lang="en-GB" sz="2000" dirty="0"/>
              <a:t>If your child is in nappies now, we expect most children will have started toilet training. </a:t>
            </a:r>
          </a:p>
          <a:p>
            <a:endParaRPr lang="en-GB" sz="2000" dirty="0"/>
          </a:p>
          <a:p>
            <a:pPr marL="342900" indent="-342900">
              <a:buFont typeface="Arial" panose="020B0604020202020204" pitchFamily="34" charset="0"/>
              <a:buChar char="•"/>
            </a:pPr>
            <a:r>
              <a:rPr lang="en-GB" sz="2000" dirty="0"/>
              <a:t>If there are any reasons why your child cannot start toilet training, please speak to the Class Teacher. </a:t>
            </a:r>
          </a:p>
          <a:p>
            <a:endParaRPr lang="en-GB" sz="2000" dirty="0"/>
          </a:p>
          <a:p>
            <a:pPr marL="342900" indent="-342900">
              <a:buFont typeface="Arial" panose="020B0604020202020204" pitchFamily="34" charset="0"/>
              <a:buChar char="•"/>
            </a:pPr>
            <a:r>
              <a:rPr lang="en-GB" sz="2000" dirty="0"/>
              <a:t>We understand that there are going to be accidents.</a:t>
            </a:r>
          </a:p>
          <a:p>
            <a:endParaRPr lang="en-GB" sz="2000" dirty="0"/>
          </a:p>
          <a:p>
            <a:pPr marL="342900" indent="-342900">
              <a:buFont typeface="Arial" panose="020B0604020202020204" pitchFamily="34" charset="0"/>
              <a:buChar char="•"/>
            </a:pPr>
            <a:r>
              <a:rPr lang="en-GB" sz="2000" dirty="0"/>
              <a:t>It's important to note that the Summer holidays are an ideal time to start toilet training. </a:t>
            </a:r>
          </a:p>
        </p:txBody>
      </p:sp>
      <p:pic>
        <p:nvPicPr>
          <p:cNvPr id="4" name="Picture 3">
            <a:extLst>
              <a:ext uri="{FF2B5EF4-FFF2-40B4-BE49-F238E27FC236}">
                <a16:creationId xmlns:a16="http://schemas.microsoft.com/office/drawing/2014/main" id="{841C2F2E-A1D5-601A-EF4B-42188D415BB4}"/>
              </a:ext>
            </a:extLst>
          </p:cNvPr>
          <p:cNvPicPr>
            <a:picLocks noChangeAspect="1"/>
          </p:cNvPicPr>
          <p:nvPr/>
        </p:nvPicPr>
        <p:blipFill>
          <a:blip r:embed="rId3"/>
          <a:stretch>
            <a:fillRect/>
          </a:stretch>
        </p:blipFill>
        <p:spPr>
          <a:xfrm>
            <a:off x="287873" y="175572"/>
            <a:ext cx="2055741" cy="1368000"/>
          </a:xfrm>
          <a:prstGeom prst="rect">
            <a:avLst/>
          </a:prstGeom>
        </p:spPr>
      </p:pic>
    </p:spTree>
    <p:extLst>
      <p:ext uri="{BB962C8B-B14F-4D97-AF65-F5344CB8AC3E}">
        <p14:creationId xmlns:p14="http://schemas.microsoft.com/office/powerpoint/2010/main" val="2395546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7AF38-67F5-4785-A7B3-BE5BE5B61999}"/>
              </a:ext>
            </a:extLst>
          </p:cNvPr>
          <p:cNvSpPr>
            <a:spLocks noGrp="1"/>
          </p:cNvSpPr>
          <p:nvPr>
            <p:ph type="title"/>
          </p:nvPr>
        </p:nvSpPr>
        <p:spPr>
          <a:xfrm>
            <a:off x="1315744" y="228600"/>
            <a:ext cx="6512511" cy="1143000"/>
          </a:xfrm>
        </p:spPr>
        <p:txBody>
          <a:bodyPr/>
          <a:lstStyle/>
          <a:p>
            <a:pPr marL="0" indent="0" algn="ctr">
              <a:buNone/>
            </a:pPr>
            <a:r>
              <a:rPr lang="en-GB" dirty="0"/>
              <a:t>Toilet Training Tips </a:t>
            </a:r>
          </a:p>
        </p:txBody>
      </p:sp>
      <p:sp>
        <p:nvSpPr>
          <p:cNvPr id="3" name="TextBox 2">
            <a:extLst>
              <a:ext uri="{FF2B5EF4-FFF2-40B4-BE49-F238E27FC236}">
                <a16:creationId xmlns:a16="http://schemas.microsoft.com/office/drawing/2014/main" id="{B18C5895-6937-4ED1-A993-3126D10EF9E8}"/>
              </a:ext>
            </a:extLst>
          </p:cNvPr>
          <p:cNvSpPr txBox="1"/>
          <p:nvPr/>
        </p:nvSpPr>
        <p:spPr>
          <a:xfrm>
            <a:off x="762000" y="1261302"/>
            <a:ext cx="7239000" cy="3970318"/>
          </a:xfrm>
          <a:prstGeom prst="rect">
            <a:avLst/>
          </a:prstGeom>
          <a:noFill/>
        </p:spPr>
        <p:txBody>
          <a:bodyPr wrap="square" rtlCol="0">
            <a:spAutoFit/>
          </a:bodyPr>
          <a:lstStyle/>
          <a:p>
            <a:pPr marL="285750" indent="-285750">
              <a:buFontTx/>
              <a:buChar char="-"/>
            </a:pPr>
            <a:endParaRPr lang="en-GB" dirty="0"/>
          </a:p>
          <a:p>
            <a:endParaRPr lang="en-GB" sz="2000" dirty="0"/>
          </a:p>
          <a:p>
            <a:pPr marL="285750" indent="-285750">
              <a:buFont typeface="Arial" panose="020B0604020202020204" pitchFamily="34" charset="0"/>
              <a:buChar char="•"/>
            </a:pPr>
            <a:r>
              <a:rPr lang="en-GB" sz="2000" dirty="0"/>
              <a:t>Let your child learn how to pull their clothes up and down.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Leave a potty visible. </a:t>
            </a:r>
          </a:p>
          <a:p>
            <a:endParaRPr lang="en-GB" sz="2000" dirty="0"/>
          </a:p>
          <a:p>
            <a:pPr marL="285750" indent="-285750">
              <a:buFont typeface="Arial" panose="020B0604020202020204" pitchFamily="34" charset="0"/>
              <a:buChar char="•"/>
            </a:pPr>
            <a:r>
              <a:rPr lang="en-GB" sz="2000" dirty="0"/>
              <a:t>Take your child to the toilet regularly. Try every hour. </a:t>
            </a:r>
          </a:p>
          <a:p>
            <a:endParaRPr lang="en-GB" sz="2000" dirty="0"/>
          </a:p>
          <a:p>
            <a:pPr marL="285750" indent="-285750">
              <a:buFont typeface="Arial" panose="020B0604020202020204" pitchFamily="34" charset="0"/>
              <a:buChar char="•"/>
            </a:pPr>
            <a:r>
              <a:rPr lang="en-GB" sz="2000" dirty="0"/>
              <a:t>Allow them to choose </a:t>
            </a:r>
            <a:r>
              <a:rPr lang="en-GB" sz="2000"/>
              <a:t>their own </a:t>
            </a:r>
            <a:r>
              <a:rPr lang="en-GB" sz="2000" dirty="0"/>
              <a:t>pants or knickers. </a:t>
            </a:r>
          </a:p>
          <a:p>
            <a:pPr marL="285750" indent="-285750">
              <a:buFont typeface="Arial" panose="020B0604020202020204" pitchFamily="34" charset="0"/>
              <a:buChar char="•"/>
            </a:pPr>
            <a:endParaRPr lang="en-GB" sz="2000"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44F4D062-7219-CBD6-E892-549045B7D872}"/>
              </a:ext>
            </a:extLst>
          </p:cNvPr>
          <p:cNvPicPr>
            <a:picLocks noChangeAspect="1"/>
          </p:cNvPicPr>
          <p:nvPr/>
        </p:nvPicPr>
        <p:blipFill>
          <a:blip r:embed="rId2"/>
          <a:stretch>
            <a:fillRect/>
          </a:stretch>
        </p:blipFill>
        <p:spPr>
          <a:xfrm>
            <a:off x="6973735" y="5231620"/>
            <a:ext cx="2054530" cy="1365622"/>
          </a:xfrm>
          <a:prstGeom prst="rect">
            <a:avLst/>
          </a:prstGeom>
        </p:spPr>
      </p:pic>
    </p:spTree>
    <p:extLst>
      <p:ext uri="{BB962C8B-B14F-4D97-AF65-F5344CB8AC3E}">
        <p14:creationId xmlns:p14="http://schemas.microsoft.com/office/powerpoint/2010/main" val="282638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52600" y="152400"/>
            <a:ext cx="5280866" cy="990600"/>
          </a:xfrm>
        </p:spPr>
        <p:txBody>
          <a:bodyPr/>
          <a:lstStyle/>
          <a:p>
            <a:pPr algn="ctr"/>
            <a:r>
              <a:rPr lang="en-US" dirty="0"/>
              <a:t>Top Tips </a:t>
            </a:r>
          </a:p>
        </p:txBody>
      </p:sp>
      <p:sp>
        <p:nvSpPr>
          <p:cNvPr id="5" name="Text Placeholder 4"/>
          <p:cNvSpPr>
            <a:spLocks noGrp="1"/>
          </p:cNvSpPr>
          <p:nvPr>
            <p:ph type="body" idx="1"/>
          </p:nvPr>
        </p:nvSpPr>
        <p:spPr>
          <a:xfrm>
            <a:off x="685800" y="1828800"/>
            <a:ext cx="6961094" cy="4648200"/>
          </a:xfrm>
        </p:spPr>
        <p:txBody>
          <a:bodyPr>
            <a:normAutofit fontScale="62500" lnSpcReduction="20000"/>
          </a:bodyPr>
          <a:lstStyle/>
          <a:p>
            <a:pPr marL="342900" indent="-342900" algn="ctr">
              <a:buFont typeface="Arial" panose="020B0604020202020204" pitchFamily="34" charset="0"/>
              <a:buChar char="•"/>
            </a:pPr>
            <a:r>
              <a:rPr lang="en-US" sz="2600" dirty="0">
                <a:latin typeface="Arial" panose="020B0604020202020204" pitchFamily="34" charset="0"/>
                <a:cs typeface="Arial" panose="020B0604020202020204" pitchFamily="34" charset="0"/>
              </a:rPr>
              <a:t>Bags to nursery – Draw string bags for changes of clothes and spare shoes  </a:t>
            </a:r>
          </a:p>
          <a:p>
            <a:pPr marL="342900" indent="-342900" algn="ctr">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marL="342900" indent="-342900" algn="ctr">
              <a:buFont typeface="Arial" panose="020B0604020202020204" pitchFamily="34" charset="0"/>
              <a:buChar char="•"/>
            </a:pPr>
            <a:r>
              <a:rPr lang="en-US" sz="2600" dirty="0">
                <a:latin typeface="Arial" panose="020B0604020202020204" pitchFamily="34" charset="0"/>
                <a:cs typeface="Arial" panose="020B0604020202020204" pitchFamily="34" charset="0"/>
              </a:rPr>
              <a:t>Coats with loops to hang on hooks – be  independent</a:t>
            </a:r>
          </a:p>
          <a:p>
            <a:pPr marL="342900" indent="-342900" algn="ctr">
              <a:buFont typeface="Arial" panose="020B0604020202020204" pitchFamily="34" charset="0"/>
              <a:buChar char="•"/>
            </a:pPr>
            <a:endParaRPr lang="en-US" sz="2600" dirty="0">
              <a:latin typeface="Arial" panose="020B0604020202020204" pitchFamily="34" charset="0"/>
              <a:cs typeface="Arial" panose="020B0604020202020204" pitchFamily="34" charset="0"/>
            </a:endParaRPr>
          </a:p>
          <a:p>
            <a:pPr marL="342900" indent="-342900" algn="ctr">
              <a:buFont typeface="Arial" panose="020B0604020202020204" pitchFamily="34" charset="0"/>
              <a:buChar char="•"/>
            </a:pPr>
            <a:r>
              <a:rPr lang="en-US" sz="2600" dirty="0">
                <a:latin typeface="Arial" panose="020B0604020202020204" pitchFamily="34" charset="0"/>
                <a:cs typeface="Arial" panose="020B0604020202020204" pitchFamily="34" charset="0"/>
              </a:rPr>
              <a:t>String on gloves – so you will always have a pair  </a:t>
            </a:r>
          </a:p>
          <a:p>
            <a:pPr algn="ctr"/>
            <a:endParaRPr lang="en-US" sz="2600" dirty="0">
              <a:latin typeface="Arial" panose="020B0604020202020204" pitchFamily="34" charset="0"/>
              <a:cs typeface="Arial" panose="020B0604020202020204" pitchFamily="34" charset="0"/>
            </a:endParaRPr>
          </a:p>
          <a:p>
            <a:pPr marL="342900" indent="-342900" algn="ctr">
              <a:buFont typeface="Arial" panose="020B0604020202020204" pitchFamily="34" charset="0"/>
              <a:buChar char="•"/>
            </a:pPr>
            <a:r>
              <a:rPr lang="en-US" sz="2600" dirty="0">
                <a:latin typeface="Arial" panose="020B0604020202020204" pitchFamily="34" charset="0"/>
                <a:cs typeface="Arial" panose="020B0604020202020204" pitchFamily="34" charset="0"/>
              </a:rPr>
              <a:t>Don’t expect your child to always come home ‘clean’</a:t>
            </a:r>
          </a:p>
          <a:p>
            <a:pPr algn="ctr"/>
            <a:endParaRPr lang="en-US" sz="2600" dirty="0">
              <a:latin typeface="Arial" panose="020B0604020202020204" pitchFamily="34" charset="0"/>
              <a:cs typeface="Arial" panose="020B0604020202020204" pitchFamily="34" charset="0"/>
            </a:endParaRPr>
          </a:p>
          <a:p>
            <a:pPr marL="342900" indent="-342900" algn="ctr">
              <a:buFont typeface="Arial" panose="020B0604020202020204" pitchFamily="34" charset="0"/>
              <a:buChar char="•"/>
            </a:pPr>
            <a:r>
              <a:rPr lang="en-US" sz="2600" dirty="0">
                <a:latin typeface="Arial" panose="020B0604020202020204" pitchFamily="34" charset="0"/>
                <a:cs typeface="Arial" panose="020B0604020202020204" pitchFamily="34" charset="0"/>
              </a:rPr>
              <a:t>Try to encourage them to put on their own coats and shoes. Be independent. </a:t>
            </a:r>
          </a:p>
          <a:p>
            <a:pPr marL="342900" indent="-342900" algn="ctr">
              <a:buFont typeface="Arial" panose="020B0604020202020204" pitchFamily="34" charset="0"/>
              <a:buChar char="•"/>
            </a:pPr>
            <a:endParaRPr lang="en-US" sz="2600" dirty="0">
              <a:latin typeface="Arial" panose="020B0604020202020204" pitchFamily="34" charset="0"/>
              <a:cs typeface="Arial" panose="020B0604020202020204" pitchFamily="34" charset="0"/>
            </a:endParaRPr>
          </a:p>
          <a:p>
            <a:pPr marL="342900" indent="-342900" algn="ctr">
              <a:buFont typeface="Arial" panose="020B0604020202020204" pitchFamily="34" charset="0"/>
              <a:buChar char="•"/>
            </a:pPr>
            <a:r>
              <a:rPr lang="en-US" sz="2600" dirty="0">
                <a:latin typeface="Arial" panose="020B0604020202020204" pitchFamily="34" charset="0"/>
                <a:cs typeface="Arial" panose="020B0604020202020204" pitchFamily="34" charset="0"/>
              </a:rPr>
              <a:t>Bring a water bottle every day </a:t>
            </a:r>
          </a:p>
          <a:p>
            <a:pPr algn="ctr"/>
            <a:endParaRPr lang="en-US" sz="2600" dirty="0">
              <a:latin typeface="Arial" panose="020B0604020202020204" pitchFamily="34" charset="0"/>
              <a:cs typeface="Arial" panose="020B0604020202020204" pitchFamily="34" charset="0"/>
            </a:endParaRPr>
          </a:p>
          <a:p>
            <a:pPr marL="342900" indent="-342900" algn="ctr">
              <a:buFont typeface="Arial" panose="020B0604020202020204" pitchFamily="34" charset="0"/>
              <a:buChar char="•"/>
            </a:pPr>
            <a:endParaRPr lang="en-US" sz="2600" dirty="0">
              <a:latin typeface="Arial" panose="020B0604020202020204" pitchFamily="34" charset="0"/>
              <a:cs typeface="Arial" panose="020B0604020202020204" pitchFamily="34" charset="0"/>
            </a:endParaRPr>
          </a:p>
          <a:p>
            <a:pPr marL="342900" indent="-342900" algn="ctr">
              <a:buFont typeface="Arial" panose="020B0604020202020204" pitchFamily="34" charset="0"/>
              <a:buChar char="•"/>
            </a:pPr>
            <a:r>
              <a:rPr lang="en-US" sz="2600" dirty="0">
                <a:latin typeface="Arial" panose="020B0604020202020204" pitchFamily="34" charset="0"/>
                <a:cs typeface="Arial" panose="020B0604020202020204" pitchFamily="34" charset="0"/>
              </a:rPr>
              <a:t>Please name everything</a:t>
            </a:r>
            <a:endParaRPr lang="en-US" sz="2600" dirty="0"/>
          </a:p>
          <a:p>
            <a:pPr marL="342900" indent="-342900" algn="ctr">
              <a:buFont typeface="Arial" panose="020B0604020202020204" pitchFamily="34" charset="0"/>
              <a:buChar char="•"/>
            </a:pPr>
            <a:endParaRPr lang="en-US" sz="2400" dirty="0"/>
          </a:p>
          <a:p>
            <a:pPr algn="ctr"/>
            <a:endParaRPr lang="en-US" dirty="0"/>
          </a:p>
          <a:p>
            <a:pPr marL="342900" indent="-342900" algn="ctr">
              <a:buFont typeface="Arial" panose="020B0604020202020204" pitchFamily="34" charset="0"/>
              <a:buChar char="•"/>
            </a:pPr>
            <a:endParaRPr lang="en-US" dirty="0"/>
          </a:p>
        </p:txBody>
      </p:sp>
      <p:sp>
        <p:nvSpPr>
          <p:cNvPr id="2" name="AutoShape 2" descr="Royal Blue Drawstring/Tote/Backpack/PE/Swim/School Bag | eB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2"/>
          <a:stretch>
            <a:fillRect/>
          </a:stretch>
        </p:blipFill>
        <p:spPr>
          <a:xfrm>
            <a:off x="393082" y="4832853"/>
            <a:ext cx="1944000" cy="1944000"/>
          </a:xfrm>
          <a:prstGeom prst="rect">
            <a:avLst/>
          </a:prstGeom>
        </p:spPr>
      </p:pic>
      <p:pic>
        <p:nvPicPr>
          <p:cNvPr id="6" name="Picture 5"/>
          <p:cNvPicPr>
            <a:picLocks noChangeAspect="1"/>
          </p:cNvPicPr>
          <p:nvPr/>
        </p:nvPicPr>
        <p:blipFill>
          <a:blip r:embed="rId3"/>
          <a:stretch>
            <a:fillRect/>
          </a:stretch>
        </p:blipFill>
        <p:spPr>
          <a:xfrm>
            <a:off x="6553200" y="4724400"/>
            <a:ext cx="2170679" cy="1764453"/>
          </a:xfrm>
          <a:prstGeom prst="rect">
            <a:avLst/>
          </a:prstGeom>
        </p:spPr>
      </p:pic>
      <p:pic>
        <p:nvPicPr>
          <p:cNvPr id="7" name="Picture 6"/>
          <p:cNvPicPr>
            <a:picLocks noChangeAspect="1"/>
          </p:cNvPicPr>
          <p:nvPr/>
        </p:nvPicPr>
        <p:blipFill>
          <a:blip r:embed="rId4"/>
          <a:stretch>
            <a:fillRect/>
          </a:stretch>
        </p:blipFill>
        <p:spPr>
          <a:xfrm>
            <a:off x="6185879" y="96439"/>
            <a:ext cx="2538000" cy="1692000"/>
          </a:xfrm>
          <a:prstGeom prst="rect">
            <a:avLst/>
          </a:prstGeom>
        </p:spPr>
      </p:pic>
    </p:spTree>
    <p:extLst>
      <p:ext uri="{BB962C8B-B14F-4D97-AF65-F5344CB8AC3E}">
        <p14:creationId xmlns:p14="http://schemas.microsoft.com/office/powerpoint/2010/main" val="6406081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E1ED6-9AED-8E83-4A04-D5CACC5378ED}"/>
              </a:ext>
            </a:extLst>
          </p:cNvPr>
          <p:cNvSpPr>
            <a:spLocks noGrp="1"/>
          </p:cNvSpPr>
          <p:nvPr>
            <p:ph type="title"/>
          </p:nvPr>
        </p:nvSpPr>
        <p:spPr>
          <a:xfrm>
            <a:off x="914400" y="381000"/>
            <a:ext cx="6512511" cy="1143000"/>
          </a:xfrm>
        </p:spPr>
        <p:txBody>
          <a:bodyPr/>
          <a:lstStyle/>
          <a:p>
            <a:pPr algn="ctr"/>
            <a:r>
              <a:rPr lang="en-GB" dirty="0"/>
              <a:t>Key Dates</a:t>
            </a:r>
            <a:br>
              <a:rPr lang="en-GB" dirty="0"/>
            </a:br>
            <a:br>
              <a:rPr lang="en-GB" dirty="0"/>
            </a:br>
            <a:endParaRPr lang="en-GB" dirty="0"/>
          </a:p>
        </p:txBody>
      </p:sp>
      <p:sp>
        <p:nvSpPr>
          <p:cNvPr id="4" name="TextBox 3">
            <a:extLst>
              <a:ext uri="{FF2B5EF4-FFF2-40B4-BE49-F238E27FC236}">
                <a16:creationId xmlns:a16="http://schemas.microsoft.com/office/drawing/2014/main" id="{42954366-A482-7051-27B7-D951070AEA37}"/>
              </a:ext>
            </a:extLst>
          </p:cNvPr>
          <p:cNvSpPr txBox="1"/>
          <p:nvPr/>
        </p:nvSpPr>
        <p:spPr>
          <a:xfrm>
            <a:off x="914400" y="4230231"/>
            <a:ext cx="6893511" cy="2246769"/>
          </a:xfrm>
          <a:prstGeom prst="rect">
            <a:avLst/>
          </a:prstGeom>
          <a:noFill/>
        </p:spPr>
        <p:txBody>
          <a:bodyPr wrap="square">
            <a:spAutoFit/>
          </a:bodyPr>
          <a:lstStyle/>
          <a:p>
            <a:pPr algn="ctr"/>
            <a:r>
              <a:rPr lang="en-US" sz="2800" dirty="0"/>
              <a:t>Wednesday 2nd September </a:t>
            </a:r>
          </a:p>
          <a:p>
            <a:pPr algn="ctr"/>
            <a:r>
              <a:rPr lang="en-US" sz="2800" dirty="0"/>
              <a:t>Meet your child’s Key Person and explore the Nursery. </a:t>
            </a:r>
          </a:p>
          <a:p>
            <a:pPr algn="ctr"/>
            <a:r>
              <a:rPr lang="en-US" sz="2800" dirty="0"/>
              <a:t>Times to be confirmed in due course. </a:t>
            </a:r>
          </a:p>
          <a:p>
            <a:pPr algn="ctr"/>
            <a:r>
              <a:rPr lang="en-US" sz="2800" dirty="0"/>
              <a:t> 45-minute time slot on your letters. </a:t>
            </a:r>
          </a:p>
        </p:txBody>
      </p:sp>
      <p:sp>
        <p:nvSpPr>
          <p:cNvPr id="5" name="TextBox 4">
            <a:extLst>
              <a:ext uri="{FF2B5EF4-FFF2-40B4-BE49-F238E27FC236}">
                <a16:creationId xmlns:a16="http://schemas.microsoft.com/office/drawing/2014/main" id="{881D8CF9-5C7C-91A9-32F1-C02DD05A455E}"/>
              </a:ext>
            </a:extLst>
          </p:cNvPr>
          <p:cNvSpPr txBox="1"/>
          <p:nvPr/>
        </p:nvSpPr>
        <p:spPr>
          <a:xfrm>
            <a:off x="762000" y="2057400"/>
            <a:ext cx="7848600" cy="2092881"/>
          </a:xfrm>
          <a:prstGeom prst="rect">
            <a:avLst/>
          </a:prstGeom>
          <a:noFill/>
        </p:spPr>
        <p:txBody>
          <a:bodyPr wrap="square" rtlCol="0">
            <a:spAutoFit/>
          </a:bodyPr>
          <a:lstStyle/>
          <a:p>
            <a:pPr algn="ctr"/>
            <a:r>
              <a:rPr lang="en-GB" sz="2800" dirty="0"/>
              <a:t>Thursday 9</a:t>
            </a:r>
            <a:r>
              <a:rPr lang="en-GB" sz="2800" baseline="30000" dirty="0"/>
              <a:t>th</a:t>
            </a:r>
            <a:r>
              <a:rPr lang="en-GB" sz="2800" dirty="0"/>
              <a:t> July 2026 – Transition 9.30-10.15 Morning – Stay and Play </a:t>
            </a:r>
            <a:r>
              <a:rPr lang="en-GB" sz="2800" dirty="0">
                <a:solidFill>
                  <a:srgbClr val="FF0000"/>
                </a:solidFill>
              </a:rPr>
              <a:t>TIME</a:t>
            </a:r>
          </a:p>
          <a:p>
            <a:pPr algn="ctr"/>
            <a:r>
              <a:rPr lang="en-GB" sz="2800" dirty="0"/>
              <a:t>ONLY for children who do not attend Bengeo Playgroup. </a:t>
            </a:r>
          </a:p>
          <a:p>
            <a:endParaRPr lang="en-GB" dirty="0"/>
          </a:p>
        </p:txBody>
      </p:sp>
      <p:pic>
        <p:nvPicPr>
          <p:cNvPr id="6" name="Picture 5">
            <a:extLst>
              <a:ext uri="{FF2B5EF4-FFF2-40B4-BE49-F238E27FC236}">
                <a16:creationId xmlns:a16="http://schemas.microsoft.com/office/drawing/2014/main" id="{B5C537AE-941D-D93B-9A54-7DAF71D20D87}"/>
              </a:ext>
            </a:extLst>
          </p:cNvPr>
          <p:cNvPicPr>
            <a:picLocks noChangeAspect="1"/>
          </p:cNvPicPr>
          <p:nvPr/>
        </p:nvPicPr>
        <p:blipFill>
          <a:blip r:embed="rId2"/>
          <a:stretch>
            <a:fillRect/>
          </a:stretch>
        </p:blipFill>
        <p:spPr>
          <a:xfrm>
            <a:off x="6477000" y="330025"/>
            <a:ext cx="1579001" cy="1554615"/>
          </a:xfrm>
          <a:prstGeom prst="rect">
            <a:avLst/>
          </a:prstGeom>
        </p:spPr>
      </p:pic>
      <p:pic>
        <p:nvPicPr>
          <p:cNvPr id="7" name="Picture 2">
            <a:extLst>
              <a:ext uri="{FF2B5EF4-FFF2-40B4-BE49-F238E27FC236}">
                <a16:creationId xmlns:a16="http://schemas.microsoft.com/office/drawing/2014/main" id="{C6C29036-AD71-FFB5-FF79-C0BD9863899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4807" y="330025"/>
            <a:ext cx="1573581" cy="1554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52469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any question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47800" y="1053000"/>
            <a:ext cx="6480005" cy="475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73770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thank you and we will see you in septemb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52400"/>
            <a:ext cx="8331199" cy="624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1343391"/>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Slipstream</Template>
  <TotalTime>1687</TotalTime>
  <Words>691</Words>
  <Application>Microsoft Office PowerPoint</Application>
  <PresentationFormat>On-screen Show (4:3)</PresentationFormat>
  <Paragraphs>136</Paragraphs>
  <Slides>21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Aptos</vt:lpstr>
      <vt:lpstr>Arial</vt:lpstr>
      <vt:lpstr>Century Gothic</vt:lpstr>
      <vt:lpstr>Georgia</vt:lpstr>
      <vt:lpstr>Trebuchet MS</vt:lpstr>
      <vt:lpstr>Wingdings</vt:lpstr>
      <vt:lpstr>Slipstream</vt:lpstr>
      <vt:lpstr>PowerPoint Presentation</vt:lpstr>
      <vt:lpstr>Aims of the Meeting</vt:lpstr>
      <vt:lpstr>Acorn Nursery </vt:lpstr>
      <vt:lpstr>Transition</vt:lpstr>
      <vt:lpstr>Curriculum  (EYFS) Adopter</vt:lpstr>
      <vt:lpstr>Characteristics of Learning</vt:lpstr>
      <vt:lpstr>PowerPoint Presentation</vt:lpstr>
      <vt:lpstr>Diverse Curriculum</vt:lpstr>
      <vt:lpstr> </vt:lpstr>
      <vt:lpstr>PowerPoint Presentation</vt:lpstr>
      <vt:lpstr>Key Person……. </vt:lpstr>
      <vt:lpstr>Learning Journey </vt:lpstr>
      <vt:lpstr>Communication</vt:lpstr>
      <vt:lpstr>Keeping Children Safe</vt:lpstr>
      <vt:lpstr>PowerPoint Presentation</vt:lpstr>
      <vt:lpstr>Toilet Training </vt:lpstr>
      <vt:lpstr>Toilet Training Tips </vt:lpstr>
      <vt:lpstr>Top Tips </vt:lpstr>
      <vt:lpstr>Key Dates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Denise Dalby</dc:creator>
  <cp:lastModifiedBy>Jessica Cato</cp:lastModifiedBy>
  <cp:revision>56</cp:revision>
  <cp:lastPrinted>2023-06-06T17:22:42Z</cp:lastPrinted>
  <dcterms:created xsi:type="dcterms:W3CDTF">2019-05-29T08:35:10Z</dcterms:created>
  <dcterms:modified xsi:type="dcterms:W3CDTF">2026-06-09T15:12:06Z</dcterms:modified>
</cp:coreProperties>
</file>