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524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D2D31F-D1A0-40A4-BC2D-2BE013DF9E99}" type="datetimeFigureOut">
              <a:rPr lang="en-GB" smtClean="0"/>
              <a:t>26/04/2021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26B53A-8D0D-46AB-9D77-B24BE3D73F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37086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96EAC8-59EF-43D7-84C3-D849EDD535A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39099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4D5DF-0E33-4EFA-BCD2-2CFF8E088784}" type="datetimeFigureOut">
              <a:rPr lang="en-GB" smtClean="0"/>
              <a:t>26/04/2021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780FD-FD57-4F14-93CB-06E4033D60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710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4D5DF-0E33-4EFA-BCD2-2CFF8E088784}" type="datetimeFigureOut">
              <a:rPr lang="en-GB" smtClean="0"/>
              <a:t>26/04/2021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780FD-FD57-4F14-93CB-06E4033D60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0671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4D5DF-0E33-4EFA-BCD2-2CFF8E088784}" type="datetimeFigureOut">
              <a:rPr lang="en-GB" smtClean="0"/>
              <a:t>26/04/2021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780FD-FD57-4F14-93CB-06E4033D60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32304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4D5DF-0E33-4EFA-BCD2-2CFF8E088784}" type="datetimeFigureOut">
              <a:rPr lang="en-GB" smtClean="0"/>
              <a:t>26/04/2021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780FD-FD57-4F14-93CB-06E4033D60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7952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4D5DF-0E33-4EFA-BCD2-2CFF8E088784}" type="datetimeFigureOut">
              <a:rPr lang="en-GB" smtClean="0"/>
              <a:t>26/04/2021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780FD-FD57-4F14-93CB-06E4033D60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715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4D5DF-0E33-4EFA-BCD2-2CFF8E088784}" type="datetimeFigureOut">
              <a:rPr lang="en-GB" smtClean="0"/>
              <a:t>26/04/2021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780FD-FD57-4F14-93CB-06E4033D60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6468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4D5DF-0E33-4EFA-BCD2-2CFF8E088784}" type="datetimeFigureOut">
              <a:rPr lang="en-GB" smtClean="0"/>
              <a:t>26/04/2021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780FD-FD57-4F14-93CB-06E4033D60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19480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4D5DF-0E33-4EFA-BCD2-2CFF8E088784}" type="datetimeFigureOut">
              <a:rPr lang="en-GB" smtClean="0"/>
              <a:t>26/04/2021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780FD-FD57-4F14-93CB-06E4033D60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986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4D5DF-0E33-4EFA-BCD2-2CFF8E088784}" type="datetimeFigureOut">
              <a:rPr lang="en-GB" smtClean="0"/>
              <a:t>26/04/2021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780FD-FD57-4F14-93CB-06E4033D60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752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4D5DF-0E33-4EFA-BCD2-2CFF8E088784}" type="datetimeFigureOut">
              <a:rPr lang="en-GB" smtClean="0"/>
              <a:t>26/04/2021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780FD-FD57-4F14-93CB-06E4033D60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909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4D5DF-0E33-4EFA-BCD2-2CFF8E088784}" type="datetimeFigureOut">
              <a:rPr lang="en-GB" smtClean="0"/>
              <a:t>26/04/2021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780FD-FD57-4F14-93CB-06E4033D60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473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04D5DF-0E33-4EFA-BCD2-2CFF8E088784}" type="datetimeFigureOut">
              <a:rPr lang="en-GB" smtClean="0"/>
              <a:t>26/04/2021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C780FD-FD57-4F14-93CB-06E4033D60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271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93870" y="61953"/>
            <a:ext cx="62722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b="1" dirty="0" smtClean="0"/>
              <a:t>Live of </a:t>
            </a:r>
            <a:r>
              <a:rPr lang="en-GB" sz="2800" b="1" dirty="0"/>
              <a:t>S</a:t>
            </a:r>
            <a:r>
              <a:rPr lang="en-GB" sz="2800" b="1" dirty="0" smtClean="0"/>
              <a:t>ignificant </a:t>
            </a:r>
            <a:r>
              <a:rPr lang="en-GB" sz="2800" b="1" dirty="0"/>
              <a:t>I</a:t>
            </a:r>
            <a:r>
              <a:rPr lang="en-GB" sz="2800" b="1" dirty="0" smtClean="0"/>
              <a:t>ndividuals –</a:t>
            </a:r>
          </a:p>
          <a:p>
            <a:pPr algn="ctr"/>
            <a:r>
              <a:rPr lang="en-GB" sz="2800" b="1" dirty="0" smtClean="0"/>
              <a:t> Neil Armstrong/ Christopher Columbus</a:t>
            </a:r>
            <a:endParaRPr lang="en-GB" sz="2800" b="1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7143862"/>
              </p:ext>
            </p:extLst>
          </p:nvPr>
        </p:nvGraphicFramePr>
        <p:xfrm>
          <a:off x="0" y="1016060"/>
          <a:ext cx="9013398" cy="28537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369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64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0732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Sticky</a:t>
                      </a:r>
                      <a:r>
                        <a:rPr lang="en-GB" baseline="0" dirty="0" smtClean="0"/>
                        <a:t> knowledge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1010">
                <a:tc>
                  <a:txBody>
                    <a:bodyPr/>
                    <a:lstStyle/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omic Sans MS" pitchFamily="66" charset="0"/>
                          <a:ea typeface="+mn-ea"/>
                          <a:cs typeface="+mn-cs"/>
                        </a:rPr>
                        <a:t>Neil Armstrong is a famous American </a:t>
                      </a:r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Comic Sans MS" pitchFamily="66" charset="0"/>
                          <a:ea typeface="+mn-ea"/>
                          <a:cs typeface="+mn-cs"/>
                        </a:rPr>
                        <a:t>astronaut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omic Sans MS" pitchFamily="66" charset="0"/>
                          <a:ea typeface="+mn-ea"/>
                          <a:cs typeface="+mn-cs"/>
                        </a:rPr>
                        <a:t>. (1930-2012)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Christopher Columbus was an Italian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400" b="1" kern="1200" baseline="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explorer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.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omic Sans MS" pitchFamily="66" charset="0"/>
                          <a:ea typeface="+mn-ea"/>
                          <a:cs typeface="+mn-cs"/>
                        </a:rPr>
                        <a:t> (1451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Comic Sans MS" pitchFamily="66" charset="0"/>
                          <a:ea typeface="+mn-ea"/>
                          <a:cs typeface="+mn-cs"/>
                        </a:rPr>
                        <a:t> – 1506)</a:t>
                      </a:r>
                      <a:endParaRPr lang="en-GB" sz="1400" kern="1200" dirty="0">
                        <a:solidFill>
                          <a:schemeClr val="dk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1010">
                <a:tc>
                  <a:txBody>
                    <a:bodyPr/>
                    <a:lstStyle/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Neil Armstrong is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most famous for being the first man to walk on the moon. </a:t>
                      </a:r>
                      <a:endParaRPr lang="en-GB" sz="1400" kern="1200" dirty="0">
                        <a:solidFill>
                          <a:schemeClr val="dk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Christopher Columbus is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itchFamily="66" charset="0"/>
                          <a:ea typeface="+mn-ea"/>
                          <a:cs typeface="+mn-cs"/>
                        </a:rPr>
                        <a:t>famous for being the</a:t>
                      </a:r>
                      <a:r>
                        <a:rPr lang="en-GB" sz="14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Comic Sans MS" pitchFamily="66" charset="0"/>
                          <a:ea typeface="+mn-ea"/>
                          <a:cs typeface="+mn-cs"/>
                        </a:rPr>
                        <a:t> first </a:t>
                      </a: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itchFamily="66" charset="0"/>
                          <a:ea typeface="+mn-ea"/>
                          <a:cs typeface="+mn-cs"/>
                        </a:rPr>
                        <a:t>European to discover</a:t>
                      </a:r>
                      <a:r>
                        <a:rPr lang="en-GB" sz="14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Comic Sans MS" pitchFamily="66" charset="0"/>
                          <a:ea typeface="+mn-ea"/>
                          <a:cs typeface="+mn-cs"/>
                        </a:rPr>
                        <a:t> ‘the Americas’</a:t>
                      </a:r>
                      <a:endParaRPr lang="en-GB" sz="1100" b="0" kern="1200" dirty="0">
                        <a:solidFill>
                          <a:schemeClr val="dk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101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Similarities and difference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between Neil Armstrong and  Christopher Columbus.</a:t>
                      </a:r>
                      <a:endParaRPr lang="en-GB" sz="1400" kern="1200" dirty="0">
                        <a:solidFill>
                          <a:schemeClr val="dk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GB" sz="1400" kern="1200" dirty="0">
                        <a:solidFill>
                          <a:schemeClr val="dk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4269" y="3904757"/>
            <a:ext cx="4423715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smtClean="0">
                <a:latin typeface="Comic Sans MS" pitchFamily="66" charset="0"/>
              </a:rPr>
              <a:t>Key Questions </a:t>
            </a:r>
          </a:p>
          <a:p>
            <a:endParaRPr lang="en-GB" sz="1400" dirty="0" smtClean="0">
              <a:latin typeface="Comic Sans MS" pitchFamily="66" charset="0"/>
            </a:endParaRPr>
          </a:p>
          <a:p>
            <a:r>
              <a:rPr lang="en-GB" sz="1400" dirty="0" smtClean="0">
                <a:latin typeface="Comic Sans MS" pitchFamily="66" charset="0"/>
              </a:rPr>
              <a:t>Explain why Neil Armstrong is famous.</a:t>
            </a:r>
          </a:p>
          <a:p>
            <a:endParaRPr lang="en-GB" sz="1400" dirty="0">
              <a:latin typeface="Comic Sans MS" pitchFamily="66" charset="0"/>
            </a:endParaRPr>
          </a:p>
          <a:p>
            <a:r>
              <a:rPr lang="en-GB" sz="1400" dirty="0" smtClean="0">
                <a:latin typeface="Comic Sans MS" pitchFamily="66" charset="0"/>
              </a:rPr>
              <a:t>Explain why Christopher Columbus is famous. </a:t>
            </a:r>
          </a:p>
          <a:p>
            <a:endParaRPr lang="en-GB" sz="1400" dirty="0">
              <a:latin typeface="Comic Sans MS" pitchFamily="66" charset="0"/>
            </a:endParaRPr>
          </a:p>
          <a:p>
            <a:r>
              <a:rPr lang="en-GB" sz="1400" dirty="0" smtClean="0">
                <a:latin typeface="Comic Sans MS" pitchFamily="66" charset="0"/>
              </a:rPr>
              <a:t>How are these individuals similar? (courage, determination, successful)</a:t>
            </a:r>
          </a:p>
          <a:p>
            <a:endParaRPr lang="en-GB" sz="1400" dirty="0">
              <a:latin typeface="Comic Sans MS" pitchFamily="66" charset="0"/>
            </a:endParaRPr>
          </a:p>
          <a:p>
            <a:r>
              <a:rPr lang="en-GB" sz="1400" dirty="0" smtClean="0">
                <a:latin typeface="Comic Sans MS" pitchFamily="66" charset="0"/>
              </a:rPr>
              <a:t>How are these individuals different? (lived in different times, sailing / space)</a:t>
            </a:r>
          </a:p>
          <a:p>
            <a:endParaRPr lang="en-GB" sz="1400" dirty="0">
              <a:latin typeface="Comic Sans MS" pitchFamily="66" charset="0"/>
            </a:endParaRPr>
          </a:p>
          <a:p>
            <a:r>
              <a:rPr lang="en-GB" sz="1400" dirty="0" smtClean="0">
                <a:latin typeface="Comic Sans MS" pitchFamily="66" charset="0"/>
              </a:rPr>
              <a:t>What makes them great explorers?  </a:t>
            </a:r>
          </a:p>
          <a:p>
            <a:endParaRPr lang="en-GB" dirty="0">
              <a:latin typeface="+mj-lt"/>
            </a:endParaRPr>
          </a:p>
          <a:p>
            <a:endParaRPr lang="en-GB" b="1" u="sng" dirty="0" smtClean="0"/>
          </a:p>
        </p:txBody>
      </p:sp>
      <p:sp>
        <p:nvSpPr>
          <p:cNvPr id="2" name="TextBox 1"/>
          <p:cNvSpPr txBox="1"/>
          <p:nvPr/>
        </p:nvSpPr>
        <p:spPr>
          <a:xfrm>
            <a:off x="5101214" y="4020949"/>
            <a:ext cx="197817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 smtClean="0">
                <a:latin typeface="Comic Sans MS" pitchFamily="66" charset="0"/>
              </a:rPr>
              <a:t>Key words</a:t>
            </a:r>
          </a:p>
          <a:p>
            <a:endParaRPr lang="en-GB" sz="1600" u="sng" dirty="0">
              <a:latin typeface="Comic Sans MS" pitchFamily="66" charset="0"/>
            </a:endParaRPr>
          </a:p>
          <a:p>
            <a:r>
              <a:rPr lang="en-GB" sz="1600" dirty="0">
                <a:latin typeface="Comic Sans MS" panose="030F0702030302020204" pitchFamily="66" charset="0"/>
              </a:rPr>
              <a:t>Famous, </a:t>
            </a:r>
            <a:r>
              <a:rPr lang="en-GB" sz="1600" dirty="0" smtClean="0">
                <a:latin typeface="Comic Sans MS" pitchFamily="66" charset="0"/>
              </a:rPr>
              <a:t>space</a:t>
            </a:r>
            <a:r>
              <a:rPr lang="en-GB" sz="1600" dirty="0">
                <a:latin typeface="Comic Sans MS" pitchFamily="66" charset="0"/>
              </a:rPr>
              <a:t>, astronaut</a:t>
            </a:r>
            <a:r>
              <a:rPr lang="en-GB" sz="1600" dirty="0" smtClean="0">
                <a:latin typeface="Comic Sans MS" pitchFamily="66" charset="0"/>
              </a:rPr>
              <a:t>, engineer, Apollo, navigator, mission, explorer, voyage,  </a:t>
            </a:r>
            <a:r>
              <a:rPr lang="en-GB" sz="1600" dirty="0">
                <a:latin typeface="Comic Sans MS" pitchFamily="66" charset="0"/>
              </a:rPr>
              <a:t>compare</a:t>
            </a:r>
            <a:r>
              <a:rPr lang="en-GB" sz="1600" dirty="0" smtClean="0">
                <a:latin typeface="Comic Sans MS" pitchFamily="66" charset="0"/>
              </a:rPr>
              <a:t>,  new world, similarities, differences. timeline</a:t>
            </a:r>
            <a:endParaRPr lang="en-GB" u="sng" dirty="0" smtClean="0"/>
          </a:p>
        </p:txBody>
      </p:sp>
      <p:pic>
        <p:nvPicPr>
          <p:cNvPr id="1028" name="Picture 4" descr="Image result for clipart neil armstro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013176"/>
            <a:ext cx="137160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clipart christopher columbu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7684" y="3789040"/>
            <a:ext cx="2016856" cy="1546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73296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51984" y="61953"/>
            <a:ext cx="575599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b="1" dirty="0" smtClean="0"/>
              <a:t>Live of significant people–</a:t>
            </a:r>
          </a:p>
          <a:p>
            <a:pPr algn="ctr"/>
            <a:r>
              <a:rPr lang="en-GB" sz="2800" b="1" dirty="0" smtClean="0"/>
              <a:t> Great Fire of London Knowledge Mat</a:t>
            </a:r>
            <a:endParaRPr lang="en-GB" sz="2800" b="1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0" y="882335"/>
          <a:ext cx="9013398" cy="3366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369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64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7010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Sticky</a:t>
                      </a:r>
                      <a:r>
                        <a:rPr lang="en-GB" baseline="0" dirty="0" smtClean="0"/>
                        <a:t> knowledge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4053">
                <a:tc>
                  <a:txBody>
                    <a:bodyPr/>
                    <a:lstStyle/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omic Sans MS" pitchFamily="66" charset="0"/>
                          <a:ea typeface="+mn-ea"/>
                          <a:cs typeface="+mn-cs"/>
                        </a:rPr>
                        <a:t>The Great Fire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Comic Sans MS" pitchFamily="66" charset="0"/>
                          <a:ea typeface="+mn-ea"/>
                          <a:cs typeface="+mn-cs"/>
                        </a:rPr>
                        <a:t> of London was in 1666, long before their Grandparents were even born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itchFamily="66" charset="0"/>
                          <a:ea typeface="+mn-ea"/>
                          <a:cs typeface="+mn-cs"/>
                        </a:rPr>
                        <a:t>To fight fires during this time, people would have used leather buckets, metal hooks and water squirts</a:t>
                      </a:r>
                      <a:endParaRPr lang="en-GB" sz="1400" kern="1200" dirty="0">
                        <a:solidFill>
                          <a:schemeClr val="dk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24098">
                <a:tc>
                  <a:txBody>
                    <a:bodyPr/>
                    <a:lstStyle/>
                    <a:p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itchFamily="66" charset="0"/>
                          <a:ea typeface="+mn-ea"/>
                          <a:cs typeface="+mn-cs"/>
                        </a:rPr>
                        <a:t>The fire began in a bakery in Pudding Lane and lasted 4 days.</a:t>
                      </a:r>
                    </a:p>
                    <a:p>
                      <a:endParaRPr lang="en-GB" sz="1400" kern="1200" dirty="0">
                        <a:solidFill>
                          <a:schemeClr val="dk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itchFamily="66" charset="0"/>
                          <a:ea typeface="+mn-ea"/>
                          <a:cs typeface="+mn-cs"/>
                        </a:rPr>
                        <a:t>We know what happened during the fire because people back then wrote about it in letters and newspapers and art – for instance, Samuel Pepys wrote about it in his diary.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106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itchFamily="66" charset="0"/>
                          <a:ea typeface="+mn-ea"/>
                          <a:cs typeface="+mn-cs"/>
                        </a:rPr>
                        <a:t>Understand why the </a:t>
                      </a:r>
                      <a:r>
                        <a:rPr lang="en-GB" sz="14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Comic Sans MS" pitchFamily="66" charset="0"/>
                          <a:ea typeface="+mn-ea"/>
                          <a:cs typeface="+mn-cs"/>
                        </a:rPr>
                        <a:t> the fire was so big –</a:t>
                      </a: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itchFamily="66" charset="0"/>
                          <a:ea typeface="+mn-ea"/>
                          <a:cs typeface="+mn-cs"/>
                        </a:rPr>
                        <a:t> 10 month drought,</a:t>
                      </a:r>
                      <a:r>
                        <a:rPr lang="en-GB" sz="14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Comic Sans MS" pitchFamily="66" charset="0"/>
                          <a:ea typeface="+mn-ea"/>
                          <a:cs typeface="+mn-cs"/>
                        </a:rPr>
                        <a:t>  houses built from wood – very close together. </a:t>
                      </a:r>
                      <a:endParaRPr lang="en-GB" sz="1400" b="0" i="0" kern="1200" dirty="0" smtClean="0">
                        <a:solidFill>
                          <a:schemeClr val="dk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What was the impact of the fire?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(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homelessness, people never returned, </a:t>
                      </a:r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houses made</a:t>
                      </a:r>
                      <a:r>
                        <a:rPr lang="en-GB" sz="1200" baseline="0" dirty="0" smtClean="0">
                          <a:latin typeface="Comic Sans MS" panose="030F0702030302020204" pitchFamily="66" charset="0"/>
                        </a:rPr>
                        <a:t> to </a:t>
                      </a:r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be further apart and made from stone,</a:t>
                      </a:r>
                      <a:r>
                        <a:rPr lang="en-GB" sz="1200" baseline="0" dirty="0" smtClean="0">
                          <a:latin typeface="Comic Sans MS" panose="030F0702030302020204" pitchFamily="66" charset="0"/>
                        </a:rPr>
                        <a:t> a</a:t>
                      </a:r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n organised Fire Brigade was established,</a:t>
                      </a:r>
                      <a:r>
                        <a:rPr lang="en-GB" sz="1200" baseline="0" dirty="0" smtClean="0">
                          <a:latin typeface="Comic Sans MS" panose="030F0702030302020204" pitchFamily="66" charset="0"/>
                        </a:rPr>
                        <a:t> p</a:t>
                      </a:r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eople began to insure their houses, city redesigned</a:t>
                      </a:r>
                      <a:r>
                        <a:rPr lang="en-GB" sz="1200" baseline="0" dirty="0" smtClean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(Sir Christopher Wren).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31513" y="4005064"/>
            <a:ext cx="4502431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400" b="1" u="sng" dirty="0" smtClean="0">
              <a:latin typeface="Comic Sans MS" pitchFamily="66" charset="0"/>
            </a:endParaRPr>
          </a:p>
          <a:p>
            <a:r>
              <a:rPr lang="en-GB" sz="1400" b="1" u="sng" dirty="0" smtClean="0">
                <a:latin typeface="Comic Sans MS" pitchFamily="66" charset="0"/>
              </a:rPr>
              <a:t>Key Questions </a:t>
            </a:r>
            <a:endParaRPr lang="en-GB" sz="1400" dirty="0">
              <a:latin typeface="Comic Sans MS" pitchFamily="66" charset="0"/>
            </a:endParaRPr>
          </a:p>
          <a:p>
            <a:r>
              <a:rPr lang="en-GB" sz="1400" dirty="0" smtClean="0">
                <a:latin typeface="Comic Sans MS" pitchFamily="66" charset="0"/>
              </a:rPr>
              <a:t>When did the Fire of London happen?</a:t>
            </a:r>
          </a:p>
          <a:p>
            <a:r>
              <a:rPr lang="en-GB" sz="1400" dirty="0" smtClean="0">
                <a:latin typeface="Comic Sans MS" pitchFamily="66" charset="0"/>
              </a:rPr>
              <a:t>Where did the fire begin?</a:t>
            </a:r>
          </a:p>
          <a:p>
            <a:r>
              <a:rPr lang="en-GB" sz="1400" dirty="0" smtClean="0">
                <a:latin typeface="Comic Sans MS" pitchFamily="66" charset="0"/>
              </a:rPr>
              <a:t>Why did the fire spread?</a:t>
            </a:r>
          </a:p>
          <a:p>
            <a:r>
              <a:rPr lang="en-GB" sz="1400" dirty="0" smtClean="0">
                <a:latin typeface="Comic Sans MS" pitchFamily="66" charset="0"/>
              </a:rPr>
              <a:t>How did they try and stop the fire?</a:t>
            </a:r>
          </a:p>
          <a:p>
            <a:r>
              <a:rPr lang="en-GB" sz="1400" dirty="0" smtClean="0">
                <a:latin typeface="Comic Sans MS" pitchFamily="66" charset="0"/>
              </a:rPr>
              <a:t>How do we know what happened as it was so long ago?</a:t>
            </a:r>
            <a:endParaRPr lang="en-GB" sz="1400" dirty="0">
              <a:latin typeface="Comic Sans MS" pitchFamily="66" charset="0"/>
            </a:endParaRPr>
          </a:p>
          <a:p>
            <a:r>
              <a:rPr lang="en-GB" sz="1400" dirty="0" smtClean="0">
                <a:latin typeface="Comic Sans MS" panose="030F0702030302020204" pitchFamily="66" charset="0"/>
              </a:rPr>
              <a:t>Why is Samuel Pepys an important person?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Did the Great Fire of London have any benefits for society? </a:t>
            </a:r>
            <a:endParaRPr lang="en-GB" sz="1400" dirty="0" smtClean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506699" y="4357477"/>
            <a:ext cx="197817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smtClean="0">
                <a:latin typeface="Comic Sans MS" pitchFamily="66" charset="0"/>
              </a:rPr>
              <a:t>Key words</a:t>
            </a:r>
            <a:endParaRPr lang="en-GB" sz="1400" u="sng" dirty="0">
              <a:latin typeface="Comic Sans MS" pitchFamily="66" charset="0"/>
            </a:endParaRPr>
          </a:p>
          <a:p>
            <a:r>
              <a:rPr lang="en-GB" sz="1400" dirty="0">
                <a:latin typeface="Comic Sans MS" pitchFamily="66" charset="0"/>
              </a:rPr>
              <a:t>Pudding </a:t>
            </a:r>
            <a:r>
              <a:rPr lang="en-GB" sz="1400" dirty="0" smtClean="0">
                <a:latin typeface="Comic Sans MS" pitchFamily="66" charset="0"/>
              </a:rPr>
              <a:t>Lane, water squirts</a:t>
            </a:r>
            <a:r>
              <a:rPr lang="en-GB" sz="1400" dirty="0">
                <a:latin typeface="Comic Sans MS" pitchFamily="66" charset="0"/>
              </a:rPr>
              <a:t>, </a:t>
            </a:r>
            <a:r>
              <a:rPr lang="en-GB" sz="1400" dirty="0" smtClean="0">
                <a:latin typeface="Comic Sans MS" pitchFamily="66" charset="0"/>
              </a:rPr>
              <a:t>leather buckets, metal hooks, human </a:t>
            </a:r>
            <a:r>
              <a:rPr lang="en-GB" sz="1400" dirty="0">
                <a:latin typeface="Comic Sans MS" pitchFamily="66" charset="0"/>
              </a:rPr>
              <a:t>chain, Samuel </a:t>
            </a:r>
            <a:r>
              <a:rPr lang="en-GB" sz="1400" dirty="0" smtClean="0">
                <a:latin typeface="Comic Sans MS" pitchFamily="66" charset="0"/>
              </a:rPr>
              <a:t>Pepys, eyewitness crowding, drought, flammable, population</a:t>
            </a:r>
            <a:r>
              <a:rPr lang="en-GB" sz="1400" smtClean="0">
                <a:latin typeface="Comic Sans MS" pitchFamily="66" charset="0"/>
              </a:rPr>
              <a:t>, migration </a:t>
            </a:r>
            <a:endParaRPr lang="en-GB" sz="1400" dirty="0">
              <a:latin typeface="Comic Sans MS" pitchFamily="66" charset="0"/>
            </a:endParaRPr>
          </a:p>
          <a:p>
            <a:endParaRPr lang="en-GB" u="sng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5220" y="4728014"/>
            <a:ext cx="2505526" cy="1862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0" y="6450358"/>
            <a:ext cx="9144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 smtClean="0">
                <a:solidFill>
                  <a:srgbClr val="FF0000"/>
                </a:solidFill>
                <a:latin typeface="Century Gothic" panose="020B0502020202020204" pitchFamily="34" charset="0"/>
                <a:ea typeface="Century Gothic" panose="020B0502020202020204" pitchFamily="34" charset="0"/>
                <a:cs typeface="Century Gothic" panose="020B0502020202020204" pitchFamily="34" charset="0"/>
              </a:rPr>
              <a:t>BLM link - Explore </a:t>
            </a:r>
            <a:r>
              <a:rPr lang="en-GB" sz="1100" dirty="0">
                <a:solidFill>
                  <a:srgbClr val="FF0000"/>
                </a:solidFill>
                <a:latin typeface="Century Gothic" panose="020B0502020202020204" pitchFamily="34" charset="0"/>
                <a:ea typeface="Century Gothic" panose="020B0502020202020204" pitchFamily="34" charset="0"/>
                <a:cs typeface="Century Gothic" panose="020B0502020202020204" pitchFamily="34" charset="0"/>
              </a:rPr>
              <a:t>the ethnic diversity of London now and then(immigrants - </a:t>
            </a:r>
            <a:r>
              <a:rPr lang="en-GB" sz="11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(The Great Fire of London was blamed on ‘popish’ foreigners, as the Monument once stated.’)</a:t>
            </a:r>
            <a:endParaRPr lang="en-GB" sz="1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2864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913981" y="61953"/>
            <a:ext cx="36320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b="1" dirty="0" smtClean="0"/>
              <a:t>Local History – </a:t>
            </a:r>
            <a:r>
              <a:rPr lang="en-GB" sz="2800" b="1" dirty="0" err="1" smtClean="0"/>
              <a:t>Bengeo</a:t>
            </a:r>
            <a:r>
              <a:rPr lang="en-GB" sz="2800" b="1" dirty="0" smtClean="0"/>
              <a:t> </a:t>
            </a:r>
            <a:endParaRPr lang="en-GB" sz="2800" b="1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0" y="1016060"/>
          <a:ext cx="9013398" cy="27803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369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64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7287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Sticky</a:t>
                      </a:r>
                      <a:r>
                        <a:rPr lang="en-GB" baseline="0" dirty="0" smtClean="0"/>
                        <a:t> knowledge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1010">
                <a:tc>
                  <a:txBody>
                    <a:bodyPr/>
                    <a:lstStyle/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omic Sans MS" pitchFamily="66" charset="0"/>
                          <a:ea typeface="+mn-ea"/>
                          <a:cs typeface="+mn-cs"/>
                        </a:rPr>
                        <a:t>The local area has changed in the past 100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Comic Sans MS" pitchFamily="66" charset="0"/>
                          <a:ea typeface="+mn-ea"/>
                          <a:cs typeface="+mn-cs"/>
                        </a:rPr>
                        <a:t> years .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Farmland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has been built on</a:t>
                      </a:r>
                      <a:endParaRPr lang="en-GB" sz="1400" kern="1200" dirty="0">
                        <a:solidFill>
                          <a:schemeClr val="dk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1010">
                <a:tc>
                  <a:txBody>
                    <a:bodyPr/>
                    <a:lstStyle/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More houses/ roads/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have been built.</a:t>
                      </a:r>
                      <a:endParaRPr lang="en-GB" sz="1400" kern="1200" dirty="0">
                        <a:solidFill>
                          <a:schemeClr val="dk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400" b="0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Sequence how Hertford castle has</a:t>
                      </a:r>
                      <a:r>
                        <a:rPr lang="en-GB" sz="1400" b="0" kern="1200" baseline="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change.  A fort, prison, house, school ,office</a:t>
                      </a:r>
                      <a:endParaRPr lang="en-GB" sz="1400" b="0" kern="1200" dirty="0">
                        <a:solidFill>
                          <a:schemeClr val="dk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101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Some places are protected from change (Hertford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castle/ green belt)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 and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cannot be built on. </a:t>
                      </a:r>
                      <a:endParaRPr lang="en-GB" sz="1400" kern="1200" dirty="0">
                        <a:solidFill>
                          <a:schemeClr val="dk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GB" sz="1400" kern="1200" dirty="0">
                        <a:solidFill>
                          <a:schemeClr val="dk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4268" y="3830395"/>
            <a:ext cx="427164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b="1" u="sng" dirty="0" smtClean="0">
              <a:latin typeface="+mj-lt"/>
            </a:endParaRPr>
          </a:p>
          <a:p>
            <a:r>
              <a:rPr lang="en-GB" sz="1600" b="1" u="sng" dirty="0" smtClean="0">
                <a:latin typeface="Comic Sans MS" pitchFamily="66" charset="0"/>
              </a:rPr>
              <a:t>Key Questions</a:t>
            </a:r>
          </a:p>
          <a:p>
            <a:endParaRPr lang="en-GB" sz="1600" b="1" u="sng" dirty="0" smtClean="0">
              <a:latin typeface="Comic Sans MS" pitchFamily="66" charset="0"/>
            </a:endParaRPr>
          </a:p>
          <a:p>
            <a:r>
              <a:rPr lang="en-GB" sz="1600" dirty="0" smtClean="0">
                <a:latin typeface="Comic Sans MS" pitchFamily="66" charset="0"/>
              </a:rPr>
              <a:t>What has changed over the past 100 years in </a:t>
            </a:r>
            <a:r>
              <a:rPr lang="en-GB" sz="1600" dirty="0" err="1" smtClean="0">
                <a:latin typeface="Comic Sans MS" pitchFamily="66" charset="0"/>
              </a:rPr>
              <a:t>Bengeo</a:t>
            </a:r>
            <a:r>
              <a:rPr lang="en-GB" sz="1600" dirty="0" smtClean="0">
                <a:latin typeface="Comic Sans MS" pitchFamily="66" charset="0"/>
              </a:rPr>
              <a:t>? </a:t>
            </a:r>
          </a:p>
          <a:p>
            <a:endParaRPr lang="en-GB" sz="1600" dirty="0">
              <a:latin typeface="Comic Sans MS" pitchFamily="66" charset="0"/>
            </a:endParaRPr>
          </a:p>
          <a:p>
            <a:r>
              <a:rPr lang="en-GB" sz="1600" dirty="0" smtClean="0">
                <a:latin typeface="Comic Sans MS" pitchFamily="66" charset="0"/>
              </a:rPr>
              <a:t>Why do you think this has changed?</a:t>
            </a:r>
          </a:p>
          <a:p>
            <a:endParaRPr lang="en-GB" sz="1600" dirty="0">
              <a:latin typeface="Comic Sans MS" pitchFamily="66" charset="0"/>
            </a:endParaRPr>
          </a:p>
          <a:p>
            <a:r>
              <a:rPr lang="en-GB" sz="1600" dirty="0" smtClean="0">
                <a:latin typeface="Comic Sans MS" pitchFamily="66" charset="0"/>
              </a:rPr>
              <a:t>Explain why some places are protected form change?</a:t>
            </a:r>
          </a:p>
          <a:p>
            <a:endParaRPr lang="en-GB" dirty="0">
              <a:latin typeface="+mj-lt"/>
            </a:endParaRPr>
          </a:p>
          <a:p>
            <a:endParaRPr lang="en-GB" b="1" u="sng" dirty="0" smtClean="0"/>
          </a:p>
        </p:txBody>
      </p:sp>
      <p:sp>
        <p:nvSpPr>
          <p:cNvPr id="2" name="TextBox 1"/>
          <p:cNvSpPr txBox="1"/>
          <p:nvPr/>
        </p:nvSpPr>
        <p:spPr>
          <a:xfrm>
            <a:off x="5076056" y="4047028"/>
            <a:ext cx="197817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 smtClean="0">
                <a:latin typeface="Comic Sans MS" pitchFamily="66" charset="0"/>
              </a:rPr>
              <a:t>Key words</a:t>
            </a:r>
          </a:p>
          <a:p>
            <a:r>
              <a:rPr lang="en-GB" dirty="0" smtClean="0"/>
              <a:t>Compare, changes</a:t>
            </a:r>
            <a:r>
              <a:rPr lang="en-GB" dirty="0"/>
              <a:t>, similarities, </a:t>
            </a:r>
            <a:endParaRPr lang="en-GB" dirty="0" smtClean="0"/>
          </a:p>
          <a:p>
            <a:r>
              <a:rPr lang="en-GB" dirty="0"/>
              <a:t>s</a:t>
            </a:r>
            <a:r>
              <a:rPr lang="en-GB" dirty="0" smtClean="0"/>
              <a:t>equences </a:t>
            </a:r>
            <a:endParaRPr lang="en-GB" dirty="0"/>
          </a:p>
          <a:p>
            <a:r>
              <a:rPr lang="en-GB" dirty="0" smtClean="0"/>
              <a:t>buildings</a:t>
            </a:r>
          </a:p>
          <a:p>
            <a:r>
              <a:rPr lang="en-GB" dirty="0" smtClean="0"/>
              <a:t>houses</a:t>
            </a:r>
          </a:p>
          <a:p>
            <a:r>
              <a:rPr lang="en-GB" dirty="0"/>
              <a:t>f</a:t>
            </a:r>
            <a:r>
              <a:rPr lang="en-GB" dirty="0" smtClean="0"/>
              <a:t>ield/ farmland</a:t>
            </a:r>
          </a:p>
          <a:p>
            <a:r>
              <a:rPr lang="en-GB" dirty="0"/>
              <a:t>p</a:t>
            </a:r>
            <a:r>
              <a:rPr lang="en-GB" dirty="0" smtClean="0"/>
              <a:t>rotected , green belt, quarry</a:t>
            </a:r>
          </a:p>
          <a:p>
            <a:r>
              <a:rPr lang="en-GB" dirty="0" smtClean="0"/>
              <a:t> </a:t>
            </a:r>
          </a:p>
          <a:p>
            <a:endParaRPr lang="en-GB" u="sng" dirty="0" smtClean="0"/>
          </a:p>
        </p:txBody>
      </p:sp>
      <p:pic>
        <p:nvPicPr>
          <p:cNvPr id="1026" name="Picture 2" descr="Image result for map of bengeo 100 years ago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22" t="25404" r="6122"/>
          <a:stretch/>
        </p:blipFill>
        <p:spPr bwMode="auto">
          <a:xfrm>
            <a:off x="6838648" y="5352030"/>
            <a:ext cx="2296075" cy="1499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encrypted-tbn0.gstatic.com/images?q=tbn%3AANd9GcRKd9zzJSG0-9GIY9z2U81KEPucyeoH3QPnTEDcGPj3bXtfNGmeS4FT77UWS0XA2BHDQmfMkoc&amp;usqp=CA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2875" y="-7878"/>
            <a:ext cx="1381125" cy="2047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7605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</TotalTime>
  <Words>570</Words>
  <Application>Microsoft Office PowerPoint</Application>
  <PresentationFormat>On-screen Show (4:3)</PresentationFormat>
  <Paragraphs>67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Century Gothic</vt:lpstr>
      <vt:lpstr>Comic Sans MS</vt:lpstr>
      <vt:lpstr>Office Theme</vt:lpstr>
      <vt:lpstr>PowerPoint Presentation</vt:lpstr>
      <vt:lpstr>PowerPoint Presentation</vt:lpstr>
      <vt:lpstr>PowerPoint Presentation</vt:lpstr>
    </vt:vector>
  </TitlesOfParts>
  <Company>RM Education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D Guy</dc:creator>
  <cp:lastModifiedBy>Mrs N Murray</cp:lastModifiedBy>
  <cp:revision>26</cp:revision>
  <dcterms:created xsi:type="dcterms:W3CDTF">2019-05-23T13:16:46Z</dcterms:created>
  <dcterms:modified xsi:type="dcterms:W3CDTF">2021-04-26T09:55:15Z</dcterms:modified>
</cp:coreProperties>
</file>