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Heading Now 71-78" panose="020B0604020202020204" charset="0"/>
      <p:regular r:id="rId3"/>
    </p:embeddedFont>
    <p:embeddedFont>
      <p:font typeface="Inter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649" autoAdjust="0"/>
    <p:restoredTop sz="94622" autoAdjust="0"/>
  </p:normalViewPr>
  <p:slideViewPr>
    <p:cSldViewPr>
      <p:cViewPr>
        <p:scale>
          <a:sx n="70" d="100"/>
          <a:sy n="70" d="100"/>
        </p:scale>
        <p:origin x="142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410659" y="5907905"/>
            <a:ext cx="5331446" cy="3682965"/>
            <a:chOff x="0" y="0"/>
            <a:chExt cx="2386955" cy="164890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6954" cy="1648909"/>
            </a:xfrm>
            <a:custGeom>
              <a:avLst/>
              <a:gdLst/>
              <a:ahLst/>
              <a:cxnLst/>
              <a:rect l="l" t="t" r="r" b="b"/>
              <a:pathLst>
                <a:path w="2386954" h="1648909">
                  <a:moveTo>
                    <a:pt x="0" y="0"/>
                  </a:moveTo>
                  <a:lnTo>
                    <a:pt x="2386954" y="0"/>
                  </a:lnTo>
                  <a:lnTo>
                    <a:pt x="2386954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DE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2121552" y="5895742"/>
            <a:ext cx="5458074" cy="3682965"/>
            <a:chOff x="0" y="0"/>
            <a:chExt cx="2387199" cy="164890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99AC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6410659" y="1846385"/>
            <a:ext cx="5331993" cy="3657545"/>
            <a:chOff x="0" y="0"/>
            <a:chExt cx="2387199" cy="16375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7199" cy="1637528"/>
            </a:xfrm>
            <a:custGeom>
              <a:avLst/>
              <a:gdLst/>
              <a:ahLst/>
              <a:cxnLst/>
              <a:rect l="l" t="t" r="r" b="b"/>
              <a:pathLst>
                <a:path w="2387199" h="1637528">
                  <a:moveTo>
                    <a:pt x="0" y="0"/>
                  </a:moveTo>
                  <a:lnTo>
                    <a:pt x="2387199" y="0"/>
                  </a:lnTo>
                  <a:lnTo>
                    <a:pt x="2387199" y="1637528"/>
                  </a:lnTo>
                  <a:lnTo>
                    <a:pt x="0" y="1637528"/>
                  </a:lnTo>
                  <a:close/>
                </a:path>
              </a:pathLst>
            </a:custGeom>
            <a:solidFill>
              <a:srgbClr val="D6E8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2121552" y="1840280"/>
            <a:ext cx="5331993" cy="3682965"/>
            <a:chOff x="0" y="0"/>
            <a:chExt cx="2387199" cy="164890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F5B6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675493" y="5895742"/>
            <a:ext cx="5331993" cy="3682965"/>
            <a:chOff x="0" y="0"/>
            <a:chExt cx="2387199" cy="164890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C2CD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675493" y="1865700"/>
            <a:ext cx="5331993" cy="3657545"/>
          </a:xfrm>
          <a:prstGeom prst="rect">
            <a:avLst/>
          </a:prstGeom>
          <a:solidFill>
            <a:srgbClr val="EDECED">
              <a:alpha val="34902"/>
            </a:srgbClr>
          </a:solidFill>
        </p:spPr>
      </p:sp>
      <p:sp>
        <p:nvSpPr>
          <p:cNvPr id="13" name="Freeform 13"/>
          <p:cNvSpPr/>
          <p:nvPr/>
        </p:nvSpPr>
        <p:spPr>
          <a:xfrm>
            <a:off x="11275733" y="5035649"/>
            <a:ext cx="664124" cy="664124"/>
          </a:xfrm>
          <a:custGeom>
            <a:avLst/>
            <a:gdLst/>
            <a:ahLst/>
            <a:cxnLst/>
            <a:rect l="l" t="t" r="r" b="b"/>
            <a:pathLst>
              <a:path w="664124" h="664124">
                <a:moveTo>
                  <a:pt x="0" y="0"/>
                </a:moveTo>
                <a:lnTo>
                  <a:pt x="664124" y="0"/>
                </a:lnTo>
                <a:lnTo>
                  <a:pt x="664124" y="664124"/>
                </a:lnTo>
                <a:lnTo>
                  <a:pt x="0" y="6641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700000">
            <a:off x="5568968" y="9124332"/>
            <a:ext cx="549683" cy="549683"/>
          </a:xfrm>
          <a:custGeom>
            <a:avLst/>
            <a:gdLst/>
            <a:ahLst/>
            <a:cxnLst/>
            <a:rect l="l" t="t" r="r" b="b"/>
            <a:pathLst>
              <a:path w="549683" h="549683">
                <a:moveTo>
                  <a:pt x="0" y="0"/>
                </a:moveTo>
                <a:lnTo>
                  <a:pt x="549683" y="0"/>
                </a:lnTo>
                <a:lnTo>
                  <a:pt x="549683" y="549683"/>
                </a:lnTo>
                <a:lnTo>
                  <a:pt x="0" y="549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209000" y="9069301"/>
            <a:ext cx="659745" cy="659745"/>
          </a:xfrm>
          <a:custGeom>
            <a:avLst/>
            <a:gdLst/>
            <a:ahLst/>
            <a:cxnLst/>
            <a:rect l="l" t="t" r="r" b="b"/>
            <a:pathLst>
              <a:path w="659745" h="659745">
                <a:moveTo>
                  <a:pt x="0" y="0"/>
                </a:moveTo>
                <a:lnTo>
                  <a:pt x="659745" y="0"/>
                </a:lnTo>
                <a:lnTo>
                  <a:pt x="659745" y="659745"/>
                </a:lnTo>
                <a:lnTo>
                  <a:pt x="0" y="659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5400000">
            <a:off x="17000631" y="9120395"/>
            <a:ext cx="608651" cy="608651"/>
          </a:xfrm>
          <a:custGeom>
            <a:avLst/>
            <a:gdLst/>
            <a:ahLst/>
            <a:cxnLst/>
            <a:rect l="l" t="t" r="r" b="b"/>
            <a:pathLst>
              <a:path w="608651" h="608651">
                <a:moveTo>
                  <a:pt x="0" y="0"/>
                </a:moveTo>
                <a:lnTo>
                  <a:pt x="608651" y="0"/>
                </a:lnTo>
                <a:lnTo>
                  <a:pt x="608651" y="608651"/>
                </a:lnTo>
                <a:lnTo>
                  <a:pt x="0" y="608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947218" y="5037709"/>
            <a:ext cx="662064" cy="662064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373737"/>
            </a:solidFill>
          </p:spPr>
        </p:sp>
      </p:grpSp>
      <p:sp>
        <p:nvSpPr>
          <p:cNvPr id="19" name="Freeform 19"/>
          <p:cNvSpPr/>
          <p:nvPr/>
        </p:nvSpPr>
        <p:spPr>
          <a:xfrm>
            <a:off x="12121552" y="353383"/>
            <a:ext cx="5331993" cy="1200396"/>
          </a:xfrm>
          <a:custGeom>
            <a:avLst/>
            <a:gdLst/>
            <a:ahLst/>
            <a:cxnLst/>
            <a:rect l="l" t="t" r="r" b="b"/>
            <a:pathLst>
              <a:path w="5331993" h="1200396">
                <a:moveTo>
                  <a:pt x="0" y="0"/>
                </a:moveTo>
                <a:lnTo>
                  <a:pt x="5331993" y="0"/>
                </a:lnTo>
                <a:lnTo>
                  <a:pt x="5331993" y="1200396"/>
                </a:lnTo>
                <a:lnTo>
                  <a:pt x="0" y="120039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5340736" y="5019442"/>
            <a:ext cx="666750" cy="666750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27000" y="88900"/>
              <a:ext cx="558800" cy="596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675493" y="596769"/>
            <a:ext cx="10863379" cy="585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4799"/>
              </a:lnSpc>
            </a:pPr>
            <a:r>
              <a:rPr lang="en-US" sz="39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YEAR 4 IMPORTANT INFORMATION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296309" y="2711901"/>
            <a:ext cx="5022663" cy="27317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Mondays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Fridays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endParaRPr lang="en-US" sz="2199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237488" lvl="1" algn="l">
              <a:lnSpc>
                <a:spcPts val="3079"/>
              </a:lnSpc>
              <a:spcBef>
                <a:spcPct val="0"/>
              </a:spcBef>
            </a:pPr>
            <a:r>
              <a:rPr lang="en-US" sz="16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Kit to stay in school and it will be sent home at the end of every half term to be washed.</a:t>
            </a:r>
          </a:p>
          <a:p>
            <a:pPr marL="237488" lvl="1" algn="l">
              <a:lnSpc>
                <a:spcPts val="3079"/>
              </a:lnSpc>
              <a:spcBef>
                <a:spcPct val="0"/>
              </a:spcBef>
            </a:pP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Please send in spare trainers as we will be outdoors for both PE lessons in the Autumn term.</a:t>
            </a:r>
            <a:endParaRPr lang="en-US" sz="1600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2203094" y="2711901"/>
            <a:ext cx="5238898" cy="24840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Information has been shared on Google Classroom:</a:t>
            </a:r>
            <a:endParaRPr lang="en-US" sz="19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Spellings with a weekly morpheme focus (posted on a Friday)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u="none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Maths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</a:t>
            </a: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times tables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Daily Reading (weekly comment by parent/carer)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594247" y="7006737"/>
            <a:ext cx="5257800" cy="23522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200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History</a:t>
            </a:r>
            <a:r>
              <a:rPr lang="en-US" sz="22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Ancient Egypt 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200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Geography</a:t>
            </a:r>
            <a:r>
              <a:rPr lang="en-US" sz="22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Italy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200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Art</a:t>
            </a:r>
            <a:r>
              <a:rPr lang="en-US" sz="22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Pencil sketching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200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Computing</a:t>
            </a:r>
            <a:r>
              <a:rPr lang="en-US" sz="22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Networks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200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Science</a:t>
            </a:r>
            <a:r>
              <a:rPr lang="en-US" sz="22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Teeth and digestion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200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Music</a:t>
            </a:r>
            <a:r>
              <a:rPr lang="en-US" sz="22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Rhythm and timbre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514020" y="6819304"/>
            <a:ext cx="5022663" cy="11596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Autumn – Ancient Egypt Day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</a:t>
            </a: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ring – St Albans Cathedral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Summer – Local river walk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2259270" y="6603415"/>
            <a:ext cx="5194275" cy="316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endParaRPr lang="en-US" sz="1899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738548" y="2197076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PE Days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399418" y="2144670"/>
            <a:ext cx="4776260" cy="3533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Spelling and Home Learning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30724" y="6133501"/>
            <a:ext cx="4813085" cy="771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Some curriculum areas we will be studying this term: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843986" y="6167023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Trips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2597339" y="6039144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Multiplication check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34323" y="9740233"/>
            <a:ext cx="17259300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  <a:spcBef>
                <a:spcPct val="0"/>
              </a:spcBef>
            </a:pPr>
            <a:r>
              <a:rPr lang="en-US" sz="1800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Please visit the school website to view curriculum maps, the sport selection policy and upcoming sports events.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820212" y="2616049"/>
            <a:ext cx="5042553" cy="28430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Bloomfield– Rowan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Peters - Willow 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(Wed, </a:t>
            </a:r>
            <a:r>
              <a:rPr lang="en-US" sz="1600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Thur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&amp; Fri)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Young- Willow 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(Mon &amp; Tue)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Manlove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Phoullia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Wrangle (TLA)</a:t>
            </a:r>
          </a:p>
          <a:p>
            <a:pPr marL="431796" lvl="1" indent="-215898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Matyus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(TLA)</a:t>
            </a:r>
          </a:p>
          <a:p>
            <a:pPr marL="431796" lvl="1" indent="-215898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Tyrrell (TLA)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177828" y="2162753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The Year 4 Team</a:t>
            </a:r>
          </a:p>
        </p:txBody>
      </p:sp>
      <p:sp>
        <p:nvSpPr>
          <p:cNvPr id="37" name="TextBox 27">
            <a:extLst>
              <a:ext uri="{FF2B5EF4-FFF2-40B4-BE49-F238E27FC236}">
                <a16:creationId xmlns:a16="http://schemas.microsoft.com/office/drawing/2014/main" id="{79D34E31-BA09-47BA-9507-75C8EC06D997}"/>
              </a:ext>
            </a:extLst>
          </p:cNvPr>
          <p:cNvSpPr txBox="1"/>
          <p:nvPr/>
        </p:nvSpPr>
        <p:spPr>
          <a:xfrm>
            <a:off x="11994910" y="6454945"/>
            <a:ext cx="5447082" cy="31602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GB" sz="2400" dirty="0"/>
              <a:t>Times tables will be a significant focus this year, and will be our focus in Friday maths lessons. By the end of Year 4, children will have a national multiplication times table check, where all times tables will be tested. We would encourage the use of Times tables rockstars to support with this.</a:t>
            </a:r>
            <a:endParaRPr lang="en-US" sz="21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269</Words>
  <Application>Microsoft Office PowerPoint</Application>
  <PresentationFormat>Custom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Heading Now 71-78</vt:lpstr>
      <vt:lpstr>Calibri</vt:lpstr>
      <vt:lpstr>Inter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IMPORTANT INFORMATION</dc:title>
  <dc:creator>Jan Carter</dc:creator>
  <cp:lastModifiedBy>Stuart Young</cp:lastModifiedBy>
  <cp:revision>16</cp:revision>
  <dcterms:created xsi:type="dcterms:W3CDTF">2006-08-16T00:00:00Z</dcterms:created>
  <dcterms:modified xsi:type="dcterms:W3CDTF">2026-09-10T13:41:17Z</dcterms:modified>
  <dc:identifier>DAGyf1tq0ys</dc:identifier>
</cp:coreProperties>
</file>