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60" r:id="rId3"/>
    <p:sldId id="258" r:id="rId4"/>
    <p:sldId id="259" r:id="rId5"/>
    <p:sldId id="261" r:id="rId6"/>
    <p:sldId id="263" r:id="rId7"/>
    <p:sldId id="262" r:id="rId8"/>
    <p:sldId id="257"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ill Mills" initials="GM" lastIdx="1" clrIdx="0">
    <p:extLst>
      <p:ext uri="{19B8F6BF-5375-455C-9EA6-DF929625EA0E}">
        <p15:presenceInfo xmlns:p15="http://schemas.microsoft.com/office/powerpoint/2012/main" userId="30954b17c261889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p:cViewPr varScale="1">
        <p:scale>
          <a:sx n="124" d="100"/>
          <a:sy n="124" d="100"/>
        </p:scale>
        <p:origin x="1824" y="16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3BCC27-81D7-46F8-BA3F-60402BBA872F}" type="datetimeFigureOut">
              <a:rPr lang="en-GB" smtClean="0"/>
              <a:t>02/07/2020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205B8A-F230-462D-9E93-391846FCDB79}" type="slidenum">
              <a:rPr lang="en-GB" smtClean="0"/>
              <a:t>‹#›</a:t>
            </a:fld>
            <a:endParaRPr lang="en-GB"/>
          </a:p>
        </p:txBody>
      </p:sp>
    </p:spTree>
    <p:extLst>
      <p:ext uri="{BB962C8B-B14F-4D97-AF65-F5344CB8AC3E}">
        <p14:creationId xmlns:p14="http://schemas.microsoft.com/office/powerpoint/2010/main" val="12362671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205B8A-F230-462D-9E93-391846FCDB79}" type="slidenum">
              <a:rPr lang="en-GB" smtClean="0"/>
              <a:t>8</a:t>
            </a:fld>
            <a:endParaRPr lang="en-GB"/>
          </a:p>
        </p:txBody>
      </p:sp>
    </p:spTree>
    <p:extLst>
      <p:ext uri="{BB962C8B-B14F-4D97-AF65-F5344CB8AC3E}">
        <p14:creationId xmlns:p14="http://schemas.microsoft.com/office/powerpoint/2010/main" val="3367060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704D5DF-0E33-4EFA-BCD2-2CFF8E088784}" type="datetimeFigureOut">
              <a:rPr lang="en-GB" smtClean="0"/>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709710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704D5DF-0E33-4EFA-BCD2-2CFF8E088784}" type="datetimeFigureOut">
              <a:rPr lang="en-GB" smtClean="0"/>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4200671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04D5DF-0E33-4EFA-BCD2-2CFF8E088784}" type="datetimeFigureOut">
              <a:rPr lang="en-GB" smtClean="0"/>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2423230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704D5DF-0E33-4EFA-BCD2-2CFF8E088784}" type="datetimeFigureOut">
              <a:rPr lang="en-GB" smtClean="0"/>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437952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704D5DF-0E33-4EFA-BCD2-2CFF8E088784}" type="datetimeFigureOut">
              <a:rPr lang="en-GB" smtClean="0"/>
              <a:t>02/07/2020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389671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704D5DF-0E33-4EFA-BCD2-2CFF8E088784}" type="datetimeFigureOut">
              <a:rPr lang="en-GB" smtClean="0"/>
              <a:t>02/07/2020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1166468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04D5DF-0E33-4EFA-BCD2-2CFF8E088784}" type="datetimeFigureOut">
              <a:rPr lang="en-GB" smtClean="0"/>
              <a:t>02/07/2020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2561948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04D5DF-0E33-4EFA-BCD2-2CFF8E088784}" type="datetimeFigureOut">
              <a:rPr lang="en-GB" smtClean="0"/>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1479986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04D5DF-0E33-4EFA-BCD2-2CFF8E088784}" type="datetimeFigureOut">
              <a:rPr lang="en-GB" smtClean="0"/>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4048975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704D5DF-0E33-4EFA-BCD2-2CFF8E088784}" type="datetimeFigureOut">
              <a:rPr lang="en-GB" smtClean="0"/>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2758909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704D5DF-0E33-4EFA-BCD2-2CFF8E088784}" type="datetimeFigureOut">
              <a:rPr lang="en-GB" smtClean="0"/>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771473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04D5DF-0E33-4EFA-BCD2-2CFF8E088784}" type="datetimeFigureOut">
              <a:rPr lang="en-GB" smtClean="0"/>
              <a:t>02/07/2020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C780FD-FD57-4F14-93CB-06E4033D60C9}" type="slidenum">
              <a:rPr lang="en-GB" smtClean="0"/>
              <a:t>‹#›</a:t>
            </a:fld>
            <a:endParaRPr lang="en-GB"/>
          </a:p>
        </p:txBody>
      </p:sp>
    </p:spTree>
    <p:extLst>
      <p:ext uri="{BB962C8B-B14F-4D97-AF65-F5344CB8AC3E}">
        <p14:creationId xmlns:p14="http://schemas.microsoft.com/office/powerpoint/2010/main" val="1920271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jpeg"/><Relationship Id="rId2" Type="http://schemas.openxmlformats.org/officeDocument/2006/relationships/hyperlink" Target="https://www.google.co.uk/url?sa=i&amp;rct=j&amp;q=&amp;esrc=s&amp;frm=1&amp;source=images&amp;cd=&amp;cad=rja&amp;uact=8&amp;ved=2ahUKEwjb3KeHovDiAhW2BWMBHawwCZ4QjRx6BAgBEAU&amp;url=https://www.indiatoday.in/information/story/eid-al-fitr-to-fall-on-this-day-lesser-known-facts-1533554-2019-05-24&amp;psig=AOvVaw048vHpMJwyQZDSpDD68nXI&amp;ust=1560852243261102" TargetMode="External"/><Relationship Id="rId1" Type="http://schemas.openxmlformats.org/officeDocument/2006/relationships/slideLayout" Target="../slideLayouts/slideLayout1.xml"/><Relationship Id="rId6" Type="http://schemas.openxmlformats.org/officeDocument/2006/relationships/hyperlink" Target="http://www.google.co.uk/url?sa=i&amp;rct=j&amp;q=&amp;esrc=s&amp;frm=1&amp;source=images&amp;cd=&amp;cad=rja&amp;uact=8&amp;ved=2ahUKEwjipcGUo_DiAhXRy4UKHVb9B_QQjRx6BAgBEAU&amp;url=/url?sa=i&amp;rct=j&amp;q=&amp;esrc=s&amp;frm=1&amp;source=images&amp;cd=&amp;ved=2ahUKEwjipcGUo_DiAhXRy4UKHVb9B_QQjRx6BAgBEAU&amp;url=https://quotesthoughtsrandom.wordpress.com/2014/04/18/my-god-my-god-why-have-you-abandoned-me-jesus-from-the-cross/&amp;psig=AOvVaw1BF1guqxsU3jPWnVoT3T7C&amp;ust=1560852536104692&amp;psig=AOvVaw1BF1guqxsU3jPWnVoT3T7C&amp;ust=1560852536104692" TargetMode="External"/><Relationship Id="rId5" Type="http://schemas.openxmlformats.org/officeDocument/2006/relationships/image" Target="../media/image2.jpeg"/><Relationship Id="rId4" Type="http://schemas.openxmlformats.org/officeDocument/2006/relationships/hyperlink" Target="https://www.google.co.uk/url?sa=i&amp;rct=j&amp;q=&amp;esrc=s&amp;frm=1&amp;source=images&amp;cd=&amp;ved=2ahUKEwj4zaK9ovDiAhVI6RoKHfStDLMQjRx6BAgBEAU&amp;url=https://www.patheos.com/blogs/troublerofisrael/2016/11/the-real-reason-evangelicals-dont-baptize-babies/&amp;psig=AOvVaw3YTWcg5vMxcMmCahdKSE1N&amp;ust=156085236617423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google.co.uk/url?sa=i&amp;rct=j&amp;q=&amp;esrc=s&amp;source=images&amp;cd=&amp;ved=2ahUKEwi8jszLv7njAhUyy4UKHX76BuEQjRx6BAgBEAU&amp;url=https://www.iucfc.org/pastors-weekly-message/creation-re-creation-co-creation/&amp;psig=AOvVaw1_JqJI9guTtkoeTxgowKQA&amp;ust=1563368348421151" TargetMode="External"/><Relationship Id="rId1" Type="http://schemas.openxmlformats.org/officeDocument/2006/relationships/slideLayout" Target="../slideLayouts/slideLayout6.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hyperlink" Target="https://www.google.co.uk/imgres?imgurl=https://media-cdn.tripadvisor.com/media/photo-s/0d/53/a8/d1/st-marys-catholic-church.jpg&amp;imgrefurl=https://www.tripadvisor.co.za/ShowUserReviews-g494992-d10173847-r397709915-St_Marys_Catholic_Church-Ipswich_Brisbane_Region_Queensland.html&amp;docid=bkNk9Z8I5EJw_M&amp;tbnid=JikLONRllM1suM:&amp;vet=10ahUKEwjo_bOhwLnjAhVITcAKHdDOCbUQMwivASgkMCQ..i&amp;w=338&amp;h=450&amp;safe=strict&amp;bih=529&amp;biw=784&amp;q=church%20building&amp;ved=0ahUKEwjo_bOhwLnjAhVITcAKHdDOCbUQMwivASgkMCQ&amp;iact=mrc&amp;uact=8" TargetMode="External"/><Relationship Id="rId7" Type="http://schemas.openxmlformats.org/officeDocument/2006/relationships/image" Target="../media/image15.jpeg"/><Relationship Id="rId2" Type="http://schemas.openxmlformats.org/officeDocument/2006/relationships/hyperlink" Target="https://www.google.co.uk/imgres?imgurl=https://live.staticflickr.com/7296/8732973961_2ae31af8ec_b.jpg&amp;imgrefurl=https://www.flickr.com/photos/largeguy1/8732973961&amp;docid=Vlw-aY0fbKeIjM&amp;tbnid=ibsQMGFoXlynvM:&amp;vet=10ahUKEwiAne7bwLnjAhVzmVwKHYpoAvkQMwhwKAUwBQ..i&amp;w=1024&amp;h=683&amp;safe=strict&amp;bih=529&amp;biw=784&amp;q=church%20building&amp;ved=0ahUKEwiAne7bwLnjAhVzmVwKHYpoAvkQMwhwKAUwBQ&amp;iact=mrc&amp;uact=8" TargetMode="External"/><Relationship Id="rId1" Type="http://schemas.openxmlformats.org/officeDocument/2006/relationships/slideLayout" Target="../slideLayouts/slideLayout6.xml"/><Relationship Id="rId6" Type="http://schemas.openxmlformats.org/officeDocument/2006/relationships/hyperlink" Target="https://www.google.co.uk/url?sa=i&amp;rct=j&amp;q=&amp;esrc=s&amp;source=images&amp;cd=&amp;ved=2ahUKEwirheLIwbnjAhUBLBoKHaQDCU8QjRx6BAgBEAU&amp;url=https://www.thenational.ae/uae/sharjah-ruler-s-vision-comes-to-life-as-largest-mosque-in-emirate-welcomes-first-worshippers-1.860590&amp;psig=AOvVaw3FHEW0aQ4tjSfyYbz25FI4&amp;ust=1563368976883149" TargetMode="External"/><Relationship Id="rId5" Type="http://schemas.openxmlformats.org/officeDocument/2006/relationships/image" Target="../media/image14.jpeg"/><Relationship Id="rId4" Type="http://schemas.openxmlformats.org/officeDocument/2006/relationships/hyperlink" Target="https://www.google.co.uk/url?sa=i&amp;rct=j&amp;q=&amp;esrc=s&amp;source=images&amp;cd=&amp;ved=2ahUKEwi9u_2gwbnjAhXCxIUKHTtlBbkQjRx6BAgBEAU&amp;url=https://www.flickr.com/photos/largeguy1/8732973961&amp;psig=AOvVaw3AKWA2KHByzOQOHdOjycnD&amp;ust=1563368789639899"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hyperlink" Target="https://www.google.co.uk/url?sa=i&amp;rct=j&amp;q=&amp;esrc=s&amp;frm=1&amp;source=images&amp;cd=&amp;ved=2ahUKEwi12uuDqvDiAhUux4UKHdZRA7cQjRx6BAgBEAU&amp;url=https://www.youtube.com/watch?v=rKtEo79s8cw&amp;psig=AOvVaw2wtsYcelNMlcrKGInl2SuL&amp;ust=1560854425361801"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hyperlink" Target="http://www.google.co.uk/url?sa=i&amp;rct=j&amp;q=&amp;esrc=s&amp;frm=1&amp;source=images&amp;cd=&amp;ved=2ahUKEwj6gJadqvDiAhWqxYUKHVKkCAQQjRx6BAgBEAU&amp;url=http://myocn.net/parable-good-samaritan-luke-10-25-37/&amp;psig=AOvVaw2zB4UfUBy9tn3cqDqnrzy0&amp;ust=1560854484519737" TargetMode="Externa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www.google.co.uk/url?sa=i&amp;rct=j&amp;q=&amp;esrc=s&amp;source=images&amp;cd=&amp;ved=2ahUKEwiKlMHowrnjAhVRzYUKHZdcAO4QjRx6BAgBEAU&amp;url=https://www.slideshare.net/frontfel/the-ten-commandments-34079711&amp;psig=AOvVaw2ouj7gtxZc2bLjXgWKI8nM&amp;ust=1563369306143867" TargetMode="External"/><Relationship Id="rId1" Type="http://schemas.openxmlformats.org/officeDocument/2006/relationships/slideLayout" Target="../slideLayouts/slideLayout6.xml"/><Relationship Id="rId5" Type="http://schemas.openxmlformats.org/officeDocument/2006/relationships/image" Target="../media/image23.tiff"/><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5268" y="87368"/>
            <a:ext cx="5631863" cy="400110"/>
          </a:xfrm>
          <a:prstGeom prst="rect">
            <a:avLst/>
          </a:prstGeom>
          <a:noFill/>
        </p:spPr>
        <p:txBody>
          <a:bodyPr wrap="none" rtlCol="0">
            <a:spAutoFit/>
          </a:bodyPr>
          <a:lstStyle/>
          <a:p>
            <a:r>
              <a:rPr lang="en-GB" sz="2000" b="1" dirty="0"/>
              <a:t>1 Marking festivals, traditions and key events in life</a:t>
            </a:r>
          </a:p>
        </p:txBody>
      </p:sp>
      <p:pic>
        <p:nvPicPr>
          <p:cNvPr id="1026" name="Picture 2" descr="Image result for eid al fitr">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688212"/>
            <a:ext cx="2892487" cy="106597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Image result for baptism">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72003" y="706092"/>
            <a:ext cx="2448272" cy="10784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5857" y="692696"/>
            <a:ext cx="2664296" cy="109184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541" y="4509120"/>
            <a:ext cx="4659794" cy="4093428"/>
          </a:xfrm>
          <a:prstGeom prst="rect">
            <a:avLst/>
          </a:prstGeom>
          <a:noFill/>
        </p:spPr>
        <p:txBody>
          <a:bodyPr wrap="square" rtlCol="0">
            <a:spAutoFit/>
          </a:bodyPr>
          <a:lstStyle/>
          <a:p>
            <a:r>
              <a:rPr lang="en-GB" sz="1900" dirty="0">
                <a:solidFill>
                  <a:srgbClr val="00B0F0"/>
                </a:solidFill>
              </a:rPr>
              <a:t>Assessment:</a:t>
            </a:r>
          </a:p>
          <a:p>
            <a:r>
              <a:rPr lang="en-GB" sz="1900" dirty="0">
                <a:solidFill>
                  <a:srgbClr val="00B0F0"/>
                </a:solidFill>
              </a:rPr>
              <a:t>If you went on a pilgrimage, how do you think you would feel?</a:t>
            </a:r>
          </a:p>
          <a:p>
            <a:r>
              <a:rPr lang="en-GB" sz="1900" dirty="0">
                <a:solidFill>
                  <a:srgbClr val="00B0F0"/>
                </a:solidFill>
              </a:rPr>
              <a:t>How do Muslims and Christians show they belong to a community?</a:t>
            </a:r>
          </a:p>
          <a:p>
            <a:r>
              <a:rPr lang="en-GB" sz="1900" dirty="0">
                <a:solidFill>
                  <a:srgbClr val="00B0F0"/>
                </a:solidFill>
              </a:rPr>
              <a:t>Can you name a Christian and Muslim festival?</a:t>
            </a:r>
          </a:p>
          <a:p>
            <a:r>
              <a:rPr lang="en-GB" sz="1900" dirty="0">
                <a:solidFill>
                  <a:srgbClr val="00B0F0"/>
                </a:solidFill>
              </a:rPr>
              <a:t>What is it like to follow God? </a:t>
            </a:r>
          </a:p>
          <a:p>
            <a:endParaRPr lang="en-GB" dirty="0">
              <a:solidFill>
                <a:srgbClr val="0070C0"/>
              </a:solidFill>
              <a:latin typeface="Comic Sans MS" pitchFamily="66" charset="0"/>
            </a:endParaRPr>
          </a:p>
          <a:p>
            <a:endParaRPr lang="en-GB" dirty="0"/>
          </a:p>
          <a:p>
            <a:endParaRPr lang="en-GB" dirty="0"/>
          </a:p>
          <a:p>
            <a:endParaRPr lang="en-GB" dirty="0"/>
          </a:p>
          <a:p>
            <a:endParaRPr lang="en-GB" dirty="0"/>
          </a:p>
          <a:p>
            <a:endParaRPr lang="en-GB" dirty="0"/>
          </a:p>
        </p:txBody>
      </p:sp>
      <p:graphicFrame>
        <p:nvGraphicFramePr>
          <p:cNvPr id="5" name="Table 4">
            <a:extLst>
              <a:ext uri="{FF2B5EF4-FFF2-40B4-BE49-F238E27FC236}">
                <a16:creationId xmlns:a16="http://schemas.microsoft.com/office/drawing/2014/main" id="{779DD24B-15F3-D54D-9053-178A8E996D52}"/>
              </a:ext>
            </a:extLst>
          </p:cNvPr>
          <p:cNvGraphicFramePr>
            <a:graphicFrameLocks noGrp="1"/>
          </p:cNvGraphicFramePr>
          <p:nvPr>
            <p:extLst>
              <p:ext uri="{D42A27DB-BD31-4B8C-83A1-F6EECF244321}">
                <p14:modId xmlns:p14="http://schemas.microsoft.com/office/powerpoint/2010/main" val="1169566031"/>
              </p:ext>
            </p:extLst>
          </p:nvPr>
        </p:nvGraphicFramePr>
        <p:xfrm>
          <a:off x="-1600" y="1821656"/>
          <a:ext cx="9145600" cy="2794376"/>
        </p:xfrm>
        <a:graphic>
          <a:graphicData uri="http://schemas.openxmlformats.org/drawingml/2006/table">
            <a:tbl>
              <a:tblPr firstRow="1" bandRow="1">
                <a:tableStyleId>{5C22544A-7EE6-4342-B048-85BDC9FD1C3A}</a:tableStyleId>
              </a:tblPr>
              <a:tblGrid>
                <a:gridCol w="9145600">
                  <a:extLst>
                    <a:ext uri="{9D8B030D-6E8A-4147-A177-3AD203B41FA5}">
                      <a16:colId xmlns:a16="http://schemas.microsoft.com/office/drawing/2014/main" val="1995061793"/>
                    </a:ext>
                  </a:extLst>
                </a:gridCol>
              </a:tblGrid>
              <a:tr h="339420">
                <a:tc>
                  <a:txBody>
                    <a:bodyPr/>
                    <a:lstStyle/>
                    <a:p>
                      <a:r>
                        <a:rPr lang="en-US" dirty="0"/>
                        <a:t>Sticky Knowledge</a:t>
                      </a:r>
                    </a:p>
                  </a:txBody>
                  <a:tcPr/>
                </a:tc>
                <a:extLst>
                  <a:ext uri="{0D108BD9-81ED-4DB2-BD59-A6C34878D82A}">
                    <a16:rowId xmlns:a16="http://schemas.microsoft.com/office/drawing/2014/main" val="2888879116"/>
                  </a:ext>
                </a:extLst>
              </a:tr>
              <a:tr h="3394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Look at two contrasting religions- Christianity and Islam. </a:t>
                      </a:r>
                      <a:endParaRPr lang="en-GB" sz="1800" b="1" dirty="0">
                        <a:latin typeface="+mn-lt"/>
                      </a:endParaRPr>
                    </a:p>
                  </a:txBody>
                  <a:tcPr/>
                </a:tc>
                <a:extLst>
                  <a:ext uri="{0D108BD9-81ED-4DB2-BD59-A6C34878D82A}">
                    <a16:rowId xmlns:a16="http://schemas.microsoft.com/office/drawing/2014/main" val="1880626540"/>
                  </a:ext>
                </a:extLst>
              </a:tr>
              <a:tr h="58584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Describe ways and traditions of celebrating festivals (e.g. Eid-ul-</a:t>
                      </a:r>
                      <a:r>
                        <a:rPr lang="en-GB" sz="1800" b="1" kern="1200" dirty="0" err="1">
                          <a:solidFill>
                            <a:schemeClr val="dk1"/>
                          </a:solidFill>
                          <a:effectLst/>
                          <a:latin typeface="+mn-lt"/>
                          <a:ea typeface="+mn-ea"/>
                          <a:cs typeface="+mn-cs"/>
                        </a:rPr>
                        <a:t>Adha</a:t>
                      </a:r>
                      <a:r>
                        <a:rPr lang="en-GB" sz="1800" b="1" kern="1200" dirty="0">
                          <a:solidFill>
                            <a:schemeClr val="dk1"/>
                          </a:solidFill>
                          <a:effectLst/>
                          <a:latin typeface="+mn-lt"/>
                          <a:ea typeface="+mn-ea"/>
                          <a:cs typeface="+mn-cs"/>
                        </a:rPr>
                        <a:t>, Eid Al </a:t>
                      </a:r>
                      <a:r>
                        <a:rPr lang="en-GB" sz="1800" b="1" kern="1200" dirty="0" err="1">
                          <a:solidFill>
                            <a:schemeClr val="dk1"/>
                          </a:solidFill>
                          <a:effectLst/>
                          <a:latin typeface="+mn-lt"/>
                          <a:ea typeface="+mn-ea"/>
                          <a:cs typeface="+mn-cs"/>
                        </a:rPr>
                        <a:t>Fitr</a:t>
                      </a:r>
                      <a:r>
                        <a:rPr lang="en-GB" sz="1800" b="1" kern="1200" dirty="0">
                          <a:solidFill>
                            <a:schemeClr val="dk1"/>
                          </a:solidFill>
                          <a:effectLst/>
                          <a:latin typeface="+mn-lt"/>
                          <a:ea typeface="+mn-ea"/>
                          <a:cs typeface="+mn-cs"/>
                        </a:rPr>
                        <a:t>, Easter, Christmas).  </a:t>
                      </a:r>
                      <a:endParaRPr lang="en-GB" sz="1800" b="1" dirty="0">
                        <a:latin typeface="+mn-lt"/>
                      </a:endParaRPr>
                    </a:p>
                  </a:txBody>
                  <a:tcPr/>
                </a:tc>
                <a:extLst>
                  <a:ext uri="{0D108BD9-81ED-4DB2-BD59-A6C34878D82A}">
                    <a16:rowId xmlns:a16="http://schemas.microsoft.com/office/drawing/2014/main" val="490037644"/>
                  </a:ext>
                </a:extLst>
              </a:tr>
              <a:tr h="8369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Describe how important events in life (birth welcoming ceremonies and traditions, e.g. Christian Baptism and Muslim Shahada) are celebrated.</a:t>
                      </a:r>
                      <a:endParaRPr lang="en-GB" sz="1800" b="1" dirty="0">
                        <a:latin typeface="+mn-lt"/>
                      </a:endParaRPr>
                    </a:p>
                  </a:txBody>
                  <a:tcPr/>
                </a:tc>
                <a:extLst>
                  <a:ext uri="{0D108BD9-81ED-4DB2-BD59-A6C34878D82A}">
                    <a16:rowId xmlns:a16="http://schemas.microsoft.com/office/drawing/2014/main" val="3334137929"/>
                  </a:ext>
                </a:extLst>
              </a:tr>
              <a:tr h="58584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Explore different ways of marking the same event (e.g. Christmas, ceremonies of belonging). </a:t>
                      </a:r>
                      <a:endParaRPr lang="en-GB" sz="1800" b="1" dirty="0">
                        <a:latin typeface="+mn-lt"/>
                      </a:endParaRPr>
                    </a:p>
                  </a:txBody>
                  <a:tcPr/>
                </a:tc>
                <a:extLst>
                  <a:ext uri="{0D108BD9-81ED-4DB2-BD59-A6C34878D82A}">
                    <a16:rowId xmlns:a16="http://schemas.microsoft.com/office/drawing/2014/main" val="44935524"/>
                  </a:ext>
                </a:extLst>
              </a:tr>
            </a:tbl>
          </a:graphicData>
        </a:graphic>
      </p:graphicFrame>
      <p:graphicFrame>
        <p:nvGraphicFramePr>
          <p:cNvPr id="7" name="Table 6">
            <a:extLst>
              <a:ext uri="{FF2B5EF4-FFF2-40B4-BE49-F238E27FC236}">
                <a16:creationId xmlns:a16="http://schemas.microsoft.com/office/drawing/2014/main" id="{54418398-A83D-0646-9C76-F626DDB7667A}"/>
              </a:ext>
            </a:extLst>
          </p:cNvPr>
          <p:cNvGraphicFramePr>
            <a:graphicFrameLocks noGrp="1"/>
          </p:cNvGraphicFramePr>
          <p:nvPr>
            <p:extLst>
              <p:ext uri="{D42A27DB-BD31-4B8C-83A1-F6EECF244321}">
                <p14:modId xmlns:p14="http://schemas.microsoft.com/office/powerpoint/2010/main" val="2937278877"/>
              </p:ext>
            </p:extLst>
          </p:nvPr>
        </p:nvGraphicFramePr>
        <p:xfrm>
          <a:off x="4572000" y="4616032"/>
          <a:ext cx="4572000" cy="2241968"/>
        </p:xfrm>
        <a:graphic>
          <a:graphicData uri="http://schemas.openxmlformats.org/drawingml/2006/table">
            <a:tbl>
              <a:tblPr firstRow="1" bandRow="1">
                <a:tableStyleId>{5C22544A-7EE6-4342-B048-85BDC9FD1C3A}</a:tableStyleId>
              </a:tblPr>
              <a:tblGrid>
                <a:gridCol w="4572000">
                  <a:extLst>
                    <a:ext uri="{9D8B030D-6E8A-4147-A177-3AD203B41FA5}">
                      <a16:colId xmlns:a16="http://schemas.microsoft.com/office/drawing/2014/main" val="3025163016"/>
                    </a:ext>
                  </a:extLst>
                </a:gridCol>
              </a:tblGrid>
              <a:tr h="336265">
                <a:tc>
                  <a:txBody>
                    <a:bodyPr/>
                    <a:lstStyle/>
                    <a:p>
                      <a:r>
                        <a:rPr lang="en-US" sz="1200" b="0" dirty="0"/>
                        <a:t>Key Words</a:t>
                      </a:r>
                    </a:p>
                  </a:txBody>
                  <a:tcPr/>
                </a:tc>
                <a:extLst>
                  <a:ext uri="{0D108BD9-81ED-4DB2-BD59-A6C34878D82A}">
                    <a16:rowId xmlns:a16="http://schemas.microsoft.com/office/drawing/2014/main" val="2663333784"/>
                  </a:ext>
                </a:extLst>
              </a:tr>
              <a:tr h="3362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baseline="0" dirty="0">
                          <a:solidFill>
                            <a:schemeClr val="dk1"/>
                          </a:solidFill>
                          <a:latin typeface="+mn-lt"/>
                          <a:ea typeface="+mn-ea"/>
                          <a:cs typeface="+mn-cs"/>
                        </a:rPr>
                        <a:t>Baptism, font, ceremony, Vicar, Godparents</a:t>
                      </a:r>
                      <a:endParaRPr lang="en-GB" sz="1200" b="0" kern="1200" dirty="0">
                        <a:solidFill>
                          <a:schemeClr val="dk1"/>
                        </a:solidFill>
                        <a:latin typeface="+mn-lt"/>
                        <a:ea typeface="+mn-ea"/>
                        <a:cs typeface="+mn-cs"/>
                      </a:endParaRPr>
                    </a:p>
                  </a:txBody>
                  <a:tcPr/>
                </a:tc>
                <a:extLst>
                  <a:ext uri="{0D108BD9-81ED-4DB2-BD59-A6C34878D82A}">
                    <a16:rowId xmlns:a16="http://schemas.microsoft.com/office/drawing/2014/main" val="3873727592"/>
                  </a:ext>
                </a:extLst>
              </a:tr>
              <a:tr h="3362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Easter, Jesus, crucified, cross, Judas, disciples, resurrection</a:t>
                      </a:r>
                    </a:p>
                  </a:txBody>
                  <a:tcPr/>
                </a:tc>
                <a:extLst>
                  <a:ext uri="{0D108BD9-81ED-4DB2-BD59-A6C34878D82A}">
                    <a16:rowId xmlns:a16="http://schemas.microsoft.com/office/drawing/2014/main" val="2254321382"/>
                  </a:ext>
                </a:extLst>
              </a:tr>
              <a:tr h="560643">
                <a:tc>
                  <a:txBody>
                    <a:bodyPr/>
                    <a:lstStyle/>
                    <a:p>
                      <a:pPr marL="0" algn="l" defTabSz="914400" rtl="0" eaLnBrk="1" latinLnBrk="0" hangingPunct="1"/>
                      <a:r>
                        <a:rPr lang="en-GB" sz="1200" kern="1200" dirty="0">
                          <a:solidFill>
                            <a:schemeClr val="dk1"/>
                          </a:solidFill>
                          <a:latin typeface="+mn-lt"/>
                          <a:ea typeface="+mn-ea"/>
                          <a:cs typeface="+mn-cs"/>
                        </a:rPr>
                        <a:t>Christmas, Jesus, Nativity, worship, birth, Mary, Joseph</a:t>
                      </a:r>
                    </a:p>
                    <a:p>
                      <a:pPr marL="0" algn="l" defTabSz="914400" rtl="0" eaLnBrk="1" latinLnBrk="0" hangingPunct="1"/>
                      <a:r>
                        <a:rPr lang="en-GB" sz="1200" kern="1200" dirty="0">
                          <a:solidFill>
                            <a:schemeClr val="dk1"/>
                          </a:solidFill>
                          <a:latin typeface="+mn-lt"/>
                          <a:ea typeface="+mn-ea"/>
                          <a:cs typeface="+mn-cs"/>
                        </a:rPr>
                        <a:t>Bethlehem, angel</a:t>
                      </a:r>
                    </a:p>
                  </a:txBody>
                  <a:tcPr/>
                </a:tc>
                <a:extLst>
                  <a:ext uri="{0D108BD9-81ED-4DB2-BD59-A6C34878D82A}">
                    <a16:rowId xmlns:a16="http://schemas.microsoft.com/office/drawing/2014/main" val="104405837"/>
                  </a:ext>
                </a:extLst>
              </a:tr>
              <a:tr h="3362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Eid-</a:t>
                      </a:r>
                      <a:r>
                        <a:rPr lang="en-GB" sz="1200" kern="1200" baseline="0" dirty="0">
                          <a:solidFill>
                            <a:schemeClr val="dk1"/>
                          </a:solidFill>
                          <a:latin typeface="+mn-lt"/>
                          <a:ea typeface="+mn-ea"/>
                          <a:cs typeface="+mn-cs"/>
                        </a:rPr>
                        <a:t> Ul- </a:t>
                      </a:r>
                      <a:r>
                        <a:rPr lang="en-GB" sz="1200" kern="1200" baseline="0" dirty="0" err="1">
                          <a:solidFill>
                            <a:schemeClr val="dk1"/>
                          </a:solidFill>
                          <a:latin typeface="+mn-lt"/>
                          <a:ea typeface="+mn-ea"/>
                          <a:cs typeface="+mn-cs"/>
                        </a:rPr>
                        <a:t>Adha</a:t>
                      </a:r>
                      <a:r>
                        <a:rPr lang="en-GB" sz="1200" kern="1200" baseline="0" dirty="0">
                          <a:solidFill>
                            <a:schemeClr val="dk1"/>
                          </a:solidFill>
                          <a:latin typeface="+mn-lt"/>
                          <a:ea typeface="+mn-ea"/>
                          <a:cs typeface="+mn-cs"/>
                        </a:rPr>
                        <a:t>, </a:t>
                      </a:r>
                      <a:r>
                        <a:rPr lang="en-GB" sz="1200" kern="1200" dirty="0">
                          <a:solidFill>
                            <a:schemeClr val="dk1"/>
                          </a:solidFill>
                          <a:latin typeface="+mn-lt"/>
                          <a:ea typeface="+mn-ea"/>
                          <a:cs typeface="+mn-cs"/>
                        </a:rPr>
                        <a:t>sacrifice, pilgrimage, Hajj, Abraham</a:t>
                      </a:r>
                    </a:p>
                  </a:txBody>
                  <a:tcPr/>
                </a:tc>
                <a:extLst>
                  <a:ext uri="{0D108BD9-81ED-4DB2-BD59-A6C34878D82A}">
                    <a16:rowId xmlns:a16="http://schemas.microsoft.com/office/drawing/2014/main" val="372569214"/>
                  </a:ext>
                </a:extLst>
              </a:tr>
              <a:tr h="3362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Eid –Al- </a:t>
                      </a:r>
                      <a:r>
                        <a:rPr lang="en-GB" sz="1200" kern="1200" dirty="0" err="1">
                          <a:solidFill>
                            <a:schemeClr val="dk1"/>
                          </a:solidFill>
                          <a:latin typeface="+mn-lt"/>
                          <a:ea typeface="+mn-ea"/>
                          <a:cs typeface="+mn-cs"/>
                        </a:rPr>
                        <a:t>Fitr</a:t>
                      </a:r>
                      <a:r>
                        <a:rPr lang="en-GB" sz="1200" kern="1200" dirty="0">
                          <a:solidFill>
                            <a:schemeClr val="dk1"/>
                          </a:solidFill>
                          <a:latin typeface="+mn-lt"/>
                          <a:ea typeface="+mn-ea"/>
                          <a:cs typeface="+mn-cs"/>
                        </a:rPr>
                        <a:t>, Fast, Ramadan,  Prophet Muhammad, Allah, prayer</a:t>
                      </a:r>
                    </a:p>
                  </a:txBody>
                  <a:tcPr/>
                </a:tc>
                <a:extLst>
                  <a:ext uri="{0D108BD9-81ED-4DB2-BD59-A6C34878D82A}">
                    <a16:rowId xmlns:a16="http://schemas.microsoft.com/office/drawing/2014/main" val="2101454706"/>
                  </a:ext>
                </a:extLst>
              </a:tr>
            </a:tbl>
          </a:graphicData>
        </a:graphic>
      </p:graphicFrame>
    </p:spTree>
    <p:extLst>
      <p:ext uri="{BB962C8B-B14F-4D97-AF65-F5344CB8AC3E}">
        <p14:creationId xmlns:p14="http://schemas.microsoft.com/office/powerpoint/2010/main" val="33973296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F65C6-598B-40DD-AEFA-58C11A9ECB5E}"/>
              </a:ext>
            </a:extLst>
          </p:cNvPr>
          <p:cNvSpPr>
            <a:spLocks noGrp="1"/>
          </p:cNvSpPr>
          <p:nvPr>
            <p:ph type="title"/>
          </p:nvPr>
        </p:nvSpPr>
        <p:spPr>
          <a:xfrm>
            <a:off x="239707" y="875834"/>
            <a:ext cx="7944505" cy="1218513"/>
          </a:xfrm>
        </p:spPr>
        <p:txBody>
          <a:bodyPr>
            <a:noAutofit/>
          </a:bodyPr>
          <a:lstStyle/>
          <a:p>
            <a:r>
              <a:rPr lang="en-GB" sz="2000" b="1" dirty="0"/>
              <a:t>2 Symbolic expression in prayer and worship </a:t>
            </a:r>
            <a:br>
              <a:rPr lang="en-GB" sz="6600" b="1" dirty="0"/>
            </a:br>
            <a:br>
              <a:rPr lang="en-GB" sz="6600" b="1" dirty="0"/>
            </a:br>
            <a:endParaRPr lang="en-GB" sz="6600" b="1" dirty="0"/>
          </a:p>
        </p:txBody>
      </p:sp>
      <p:graphicFrame>
        <p:nvGraphicFramePr>
          <p:cNvPr id="3" name="Table 2">
            <a:extLst>
              <a:ext uri="{FF2B5EF4-FFF2-40B4-BE49-F238E27FC236}">
                <a16:creationId xmlns:a16="http://schemas.microsoft.com/office/drawing/2014/main" id="{8E7EF1C7-8A80-47AC-A266-74D47E00E12E}"/>
              </a:ext>
            </a:extLst>
          </p:cNvPr>
          <p:cNvGraphicFramePr>
            <a:graphicFrameLocks noGrp="1"/>
          </p:cNvGraphicFramePr>
          <p:nvPr>
            <p:extLst>
              <p:ext uri="{D42A27DB-BD31-4B8C-83A1-F6EECF244321}">
                <p14:modId xmlns:p14="http://schemas.microsoft.com/office/powerpoint/2010/main" val="1784458659"/>
              </p:ext>
            </p:extLst>
          </p:nvPr>
        </p:nvGraphicFramePr>
        <p:xfrm>
          <a:off x="0" y="980728"/>
          <a:ext cx="9144000" cy="2077968"/>
        </p:xfrm>
        <a:graphic>
          <a:graphicData uri="http://schemas.openxmlformats.org/drawingml/2006/table">
            <a:tbl>
              <a:tblPr firstRow="1" bandRow="1">
                <a:tableStyleId>{5C22544A-7EE6-4342-B048-85BDC9FD1C3A}</a:tableStyleId>
              </a:tblPr>
              <a:tblGrid>
                <a:gridCol w="9144000">
                  <a:extLst>
                    <a:ext uri="{9D8B030D-6E8A-4147-A177-3AD203B41FA5}">
                      <a16:colId xmlns:a16="http://schemas.microsoft.com/office/drawing/2014/main" val="177370167"/>
                    </a:ext>
                  </a:extLst>
                </a:gridCol>
              </a:tblGrid>
              <a:tr h="432048">
                <a:tc>
                  <a:txBody>
                    <a:bodyPr/>
                    <a:lstStyle/>
                    <a:p>
                      <a:r>
                        <a:rPr lang="en-GB" b="1" dirty="0">
                          <a:latin typeface="+mn-lt"/>
                        </a:rPr>
                        <a:t>Sticky Knowledge</a:t>
                      </a:r>
                    </a:p>
                  </a:txBody>
                  <a:tcPr/>
                </a:tc>
                <a:extLst>
                  <a:ext uri="{0D108BD9-81ED-4DB2-BD59-A6C34878D82A}">
                    <a16:rowId xmlns:a16="http://schemas.microsoft.com/office/drawing/2014/main" val="1022731201"/>
                  </a:ext>
                </a:extLst>
              </a:tr>
              <a:tr h="0">
                <a:tc>
                  <a:txBody>
                    <a:bodyPr/>
                    <a:lstStyle/>
                    <a:p>
                      <a:r>
                        <a:rPr lang="en-GB" sz="1800" b="1" kern="1200" dirty="0">
                          <a:solidFill>
                            <a:schemeClr val="dk1"/>
                          </a:solidFill>
                          <a:effectLst/>
                          <a:latin typeface="+mn-lt"/>
                          <a:ea typeface="+mn-ea"/>
                          <a:cs typeface="+mn-cs"/>
                        </a:rPr>
                        <a:t>Through the exploration of beliefs and practices, explain how symbolic actions in worship can communicate and express meaning beyond words. </a:t>
                      </a:r>
                      <a:endParaRPr lang="en-GB" b="1" dirty="0">
                        <a:latin typeface="+mn-lt"/>
                      </a:endParaRPr>
                    </a:p>
                  </a:txBody>
                  <a:tcPr/>
                </a:tc>
                <a:extLst>
                  <a:ext uri="{0D108BD9-81ED-4DB2-BD59-A6C34878D82A}">
                    <a16:rowId xmlns:a16="http://schemas.microsoft.com/office/drawing/2014/main" val="3444011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atin typeface="+mn-lt"/>
                        </a:rPr>
                        <a:t>E</a:t>
                      </a:r>
                      <a:r>
                        <a:rPr lang="en-GB" sz="1800" b="1" kern="1200" dirty="0">
                          <a:solidFill>
                            <a:schemeClr val="dk1"/>
                          </a:solidFill>
                          <a:effectLst/>
                          <a:latin typeface="+mn-lt"/>
                          <a:ea typeface="+mn-ea"/>
                          <a:cs typeface="+mn-cs"/>
                        </a:rPr>
                        <a:t>xplore humility in prayer (e.g. genuflection, wudu, foot washing, silence and submission to Allah)</a:t>
                      </a:r>
                      <a:endParaRPr lang="en-GB" b="1" dirty="0">
                        <a:latin typeface="+mn-lt"/>
                      </a:endParaRPr>
                    </a:p>
                  </a:txBody>
                  <a:tcPr/>
                </a:tc>
                <a:extLst>
                  <a:ext uri="{0D108BD9-81ED-4DB2-BD59-A6C34878D82A}">
                    <a16:rowId xmlns:a16="http://schemas.microsoft.com/office/drawing/2014/main" val="252718709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The power of light across religions and the importance of sharing food in Christian worship. </a:t>
                      </a:r>
                      <a:endParaRPr lang="en-GB" b="1" dirty="0">
                        <a:latin typeface="+mn-lt"/>
                      </a:endParaRPr>
                    </a:p>
                  </a:txBody>
                  <a:tcPr/>
                </a:tc>
                <a:extLst>
                  <a:ext uri="{0D108BD9-81ED-4DB2-BD59-A6C34878D82A}">
                    <a16:rowId xmlns:a16="http://schemas.microsoft.com/office/drawing/2014/main" val="3934534016"/>
                  </a:ext>
                </a:extLst>
              </a:tr>
            </a:tbl>
          </a:graphicData>
        </a:graphic>
      </p:graphicFrame>
      <p:sp>
        <p:nvSpPr>
          <p:cNvPr id="8" name="TextBox 7">
            <a:extLst>
              <a:ext uri="{FF2B5EF4-FFF2-40B4-BE49-F238E27FC236}">
                <a16:creationId xmlns:a16="http://schemas.microsoft.com/office/drawing/2014/main" id="{B55D3F82-07CF-4345-A5D1-717C91C58DAE}"/>
              </a:ext>
            </a:extLst>
          </p:cNvPr>
          <p:cNvSpPr txBox="1"/>
          <p:nvPr/>
        </p:nvSpPr>
        <p:spPr>
          <a:xfrm>
            <a:off x="-10668" y="2988082"/>
            <a:ext cx="5677114" cy="1077218"/>
          </a:xfrm>
          <a:prstGeom prst="rect">
            <a:avLst/>
          </a:prstGeom>
          <a:noFill/>
        </p:spPr>
        <p:txBody>
          <a:bodyPr wrap="square" rtlCol="0">
            <a:spAutoFit/>
          </a:bodyPr>
          <a:lstStyle/>
          <a:p>
            <a:r>
              <a:rPr lang="en-GB" sz="1600" dirty="0">
                <a:solidFill>
                  <a:srgbClr val="00B0F0"/>
                </a:solidFill>
              </a:rPr>
              <a:t>Assessment: </a:t>
            </a:r>
          </a:p>
          <a:p>
            <a:r>
              <a:rPr lang="en-GB" sz="1600" dirty="0">
                <a:solidFill>
                  <a:srgbClr val="00B0F0"/>
                </a:solidFill>
              </a:rPr>
              <a:t>Why do Christians share food in worship?</a:t>
            </a:r>
          </a:p>
          <a:p>
            <a:r>
              <a:rPr lang="en-GB" sz="1600" dirty="0">
                <a:solidFill>
                  <a:srgbClr val="00B0F0"/>
                </a:solidFill>
              </a:rPr>
              <a:t>How </a:t>
            </a:r>
            <a:r>
              <a:rPr lang="en-GB" sz="1600">
                <a:solidFill>
                  <a:srgbClr val="00B0F0"/>
                </a:solidFill>
              </a:rPr>
              <a:t>do people </a:t>
            </a:r>
            <a:r>
              <a:rPr lang="en-GB" sz="1600" dirty="0">
                <a:solidFill>
                  <a:srgbClr val="00B0F0"/>
                </a:solidFill>
              </a:rPr>
              <a:t>pray to God? </a:t>
            </a:r>
          </a:p>
          <a:p>
            <a:r>
              <a:rPr lang="en-GB" sz="1600" dirty="0">
                <a:solidFill>
                  <a:srgbClr val="00B0F0"/>
                </a:solidFill>
              </a:rPr>
              <a:t>Explain the importance of light.</a:t>
            </a:r>
          </a:p>
        </p:txBody>
      </p:sp>
      <p:pic>
        <p:nvPicPr>
          <p:cNvPr id="1026" name="Picture 2" descr="Puja, the Domestic Worship">
            <a:extLst>
              <a:ext uri="{FF2B5EF4-FFF2-40B4-BE49-F238E27FC236}">
                <a16:creationId xmlns:a16="http://schemas.microsoft.com/office/drawing/2014/main" id="{B5D1ED47-6AE6-8041-947A-48AEC7131D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0720" y="4779241"/>
            <a:ext cx="3463280" cy="207796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Understanding the Symbolism in the Rituals of Hinduism">
            <a:extLst>
              <a:ext uri="{FF2B5EF4-FFF2-40B4-BE49-F238E27FC236}">
                <a16:creationId xmlns:a16="http://schemas.microsoft.com/office/drawing/2014/main" id="{3ED73FD1-985E-5C42-962D-D0AE097BC8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0720" y="3038869"/>
            <a:ext cx="3443621" cy="17403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ymbolism | Saint Mark's Church">
            <a:extLst>
              <a:ext uri="{FF2B5EF4-FFF2-40B4-BE49-F238E27FC236}">
                <a16:creationId xmlns:a16="http://schemas.microsoft.com/office/drawing/2014/main" id="{31F21F4F-0030-1046-9ABD-9F11ECED93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6" y="4102492"/>
            <a:ext cx="2504227" cy="298729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Wicca - Wikipedia">
            <a:extLst>
              <a:ext uri="{FF2B5EF4-FFF2-40B4-BE49-F238E27FC236}">
                <a16:creationId xmlns:a16="http://schemas.microsoft.com/office/drawing/2014/main" id="{DDDB5049-F480-EC41-A197-E9ECB25D43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5145" y="4101701"/>
            <a:ext cx="3176494" cy="2988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430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7813"/>
            <a:ext cx="8229600" cy="1143000"/>
          </a:xfrm>
        </p:spPr>
        <p:txBody>
          <a:bodyPr>
            <a:noAutofit/>
          </a:bodyPr>
          <a:lstStyle/>
          <a:p>
            <a:pPr algn="l"/>
            <a:br>
              <a:rPr lang="en-GB" sz="1800" dirty="0">
                <a:solidFill>
                  <a:srgbClr val="00B0F0"/>
                </a:solidFill>
              </a:rPr>
            </a:br>
            <a:r>
              <a:rPr lang="en-GB" sz="1800" dirty="0">
                <a:solidFill>
                  <a:srgbClr val="00B0F0"/>
                </a:solidFill>
              </a:rPr>
              <a:t>Assessment:</a:t>
            </a:r>
            <a:br>
              <a:rPr lang="en-GB" sz="1800" dirty="0">
                <a:solidFill>
                  <a:srgbClr val="00B0F0"/>
                </a:solidFill>
              </a:rPr>
            </a:br>
            <a:r>
              <a:rPr lang="en-GB" sz="1800" dirty="0">
                <a:solidFill>
                  <a:srgbClr val="00B0F0"/>
                </a:solidFill>
              </a:rPr>
              <a:t>Can you think of how other countries celebrate Christmas?</a:t>
            </a:r>
            <a:br>
              <a:rPr lang="en-GB" sz="1800" dirty="0">
                <a:solidFill>
                  <a:srgbClr val="00B0F0"/>
                </a:solidFill>
              </a:rPr>
            </a:br>
            <a:r>
              <a:rPr lang="en-GB" sz="1800" dirty="0">
                <a:solidFill>
                  <a:srgbClr val="00B0F0"/>
                </a:solidFill>
              </a:rPr>
              <a:t>What are the four main themes of Advent?</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400813"/>
            <a:ext cx="9144000" cy="5452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A3B6A76A-678C-FB43-B756-8F5494634355}"/>
              </a:ext>
            </a:extLst>
          </p:cNvPr>
          <p:cNvSpPr txBox="1"/>
          <p:nvPr/>
        </p:nvSpPr>
        <p:spPr>
          <a:xfrm>
            <a:off x="1331640" y="-10274"/>
            <a:ext cx="8136904" cy="738664"/>
          </a:xfrm>
          <a:prstGeom prst="rect">
            <a:avLst/>
          </a:prstGeom>
          <a:noFill/>
        </p:spPr>
        <p:txBody>
          <a:bodyPr wrap="square" rtlCol="0">
            <a:spAutoFit/>
          </a:bodyPr>
          <a:lstStyle/>
          <a:p>
            <a:r>
              <a:rPr lang="en-GB" sz="2400" b="1" dirty="0"/>
              <a:t>3 Advent and Christmas traditions around the world </a:t>
            </a:r>
            <a:endParaRPr lang="en-GB" sz="2400" dirty="0"/>
          </a:p>
          <a:p>
            <a:endParaRPr lang="en-US" dirty="0"/>
          </a:p>
        </p:txBody>
      </p:sp>
    </p:spTree>
    <p:extLst>
      <p:ext uri="{BB962C8B-B14F-4D97-AF65-F5344CB8AC3E}">
        <p14:creationId xmlns:p14="http://schemas.microsoft.com/office/powerpoint/2010/main" val="52811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7451F-2B93-41D3-9A32-1D9D4C357CA7}"/>
              </a:ext>
            </a:extLst>
          </p:cNvPr>
          <p:cNvSpPr>
            <a:spLocks noGrp="1"/>
          </p:cNvSpPr>
          <p:nvPr>
            <p:ph type="title"/>
          </p:nvPr>
        </p:nvSpPr>
        <p:spPr>
          <a:xfrm>
            <a:off x="457200" y="0"/>
            <a:ext cx="8229600" cy="1010920"/>
          </a:xfrm>
        </p:spPr>
        <p:txBody>
          <a:bodyPr>
            <a:normAutofit fontScale="90000"/>
          </a:bodyPr>
          <a:lstStyle/>
          <a:p>
            <a:r>
              <a:rPr lang="en-GB" sz="3200" b="1" dirty="0"/>
              <a:t>4 Belonging to a family, a community, challenges and religious leadership</a:t>
            </a:r>
          </a:p>
        </p:txBody>
      </p:sp>
      <p:graphicFrame>
        <p:nvGraphicFramePr>
          <p:cNvPr id="3" name="Table 2">
            <a:extLst>
              <a:ext uri="{FF2B5EF4-FFF2-40B4-BE49-F238E27FC236}">
                <a16:creationId xmlns:a16="http://schemas.microsoft.com/office/drawing/2014/main" id="{31D5D3EC-A2B4-47A3-A7D7-EE9D1787A189}"/>
              </a:ext>
            </a:extLst>
          </p:cNvPr>
          <p:cNvGraphicFramePr>
            <a:graphicFrameLocks noGrp="1"/>
          </p:cNvGraphicFramePr>
          <p:nvPr>
            <p:extLst>
              <p:ext uri="{D42A27DB-BD31-4B8C-83A1-F6EECF244321}">
                <p14:modId xmlns:p14="http://schemas.microsoft.com/office/powerpoint/2010/main" val="2331502818"/>
              </p:ext>
            </p:extLst>
          </p:nvPr>
        </p:nvGraphicFramePr>
        <p:xfrm>
          <a:off x="-2" y="1010919"/>
          <a:ext cx="9131236" cy="2097151"/>
        </p:xfrm>
        <a:graphic>
          <a:graphicData uri="http://schemas.openxmlformats.org/drawingml/2006/table">
            <a:tbl>
              <a:tblPr firstRow="1" bandRow="1">
                <a:tableStyleId>{5C22544A-7EE6-4342-B048-85BDC9FD1C3A}</a:tableStyleId>
              </a:tblPr>
              <a:tblGrid>
                <a:gridCol w="9131236">
                  <a:extLst>
                    <a:ext uri="{9D8B030D-6E8A-4147-A177-3AD203B41FA5}">
                      <a16:colId xmlns:a16="http://schemas.microsoft.com/office/drawing/2014/main" val="1343396458"/>
                    </a:ext>
                  </a:extLst>
                </a:gridCol>
              </a:tblGrid>
              <a:tr h="300179">
                <a:tc>
                  <a:txBody>
                    <a:bodyPr/>
                    <a:lstStyle/>
                    <a:p>
                      <a:r>
                        <a:rPr lang="en-GB" sz="1400" dirty="0">
                          <a:latin typeface="+mn-lt"/>
                        </a:rPr>
                        <a:t>Sticky Knowledge</a:t>
                      </a:r>
                    </a:p>
                  </a:txBody>
                  <a:tcPr/>
                </a:tc>
                <a:extLst>
                  <a:ext uri="{0D108BD9-81ED-4DB2-BD59-A6C34878D82A}">
                    <a16:rowId xmlns:a16="http://schemas.microsoft.com/office/drawing/2014/main" val="523892879"/>
                  </a:ext>
                </a:extLst>
              </a:tr>
              <a:tr h="6369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mn-lt"/>
                          <a:ea typeface="+mn-ea"/>
                          <a:cs typeface="+mn-cs"/>
                        </a:rPr>
                        <a:t>Know what it means to belong to a faith community. Explore shared beliefs and develop imaginative and creative ways of expressing their own faith or belief commitments (e.g. Sikh </a:t>
                      </a:r>
                      <a:r>
                        <a:rPr lang="en-GB" sz="1400" b="1" kern="1200" dirty="0" err="1">
                          <a:solidFill>
                            <a:schemeClr val="dk1"/>
                          </a:solidFill>
                          <a:effectLst/>
                          <a:latin typeface="+mn-lt"/>
                          <a:ea typeface="+mn-ea"/>
                          <a:cs typeface="+mn-cs"/>
                        </a:rPr>
                        <a:t>Kalsa</a:t>
                      </a:r>
                      <a:r>
                        <a:rPr lang="en-GB" sz="1400" b="1" kern="1200" dirty="0">
                          <a:solidFill>
                            <a:schemeClr val="dk1"/>
                          </a:solidFill>
                          <a:effectLst/>
                          <a:latin typeface="+mn-lt"/>
                          <a:ea typeface="+mn-ea"/>
                          <a:cs typeface="+mn-cs"/>
                        </a:rPr>
                        <a:t>). </a:t>
                      </a:r>
                      <a:endParaRPr lang="en-GB" sz="1400" b="1" dirty="0">
                        <a:latin typeface="+mn-lt"/>
                      </a:endParaRPr>
                    </a:p>
                  </a:txBody>
                  <a:tcPr/>
                </a:tc>
                <a:extLst>
                  <a:ext uri="{0D108BD9-81ED-4DB2-BD59-A6C34878D82A}">
                    <a16:rowId xmlns:a16="http://schemas.microsoft.com/office/drawing/2014/main" val="3901843356"/>
                  </a:ext>
                </a:extLst>
              </a:tr>
              <a:tr h="6369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mn-lt"/>
                          <a:ea typeface="+mn-ea"/>
                          <a:cs typeface="+mn-cs"/>
                        </a:rPr>
                        <a:t>Look at the challenge of individual commitment, explore how the Five Pillars guide Muslims in their daily lives and question why some Muslims pray five times a day whilst others do not. </a:t>
                      </a:r>
                      <a:endParaRPr lang="en-GB" sz="1400" b="1" dirty="0">
                        <a:latin typeface="+mn-lt"/>
                      </a:endParaRPr>
                    </a:p>
                  </a:txBody>
                  <a:tcPr/>
                </a:tc>
                <a:extLst>
                  <a:ext uri="{0D108BD9-81ED-4DB2-BD59-A6C34878D82A}">
                    <a16:rowId xmlns:a16="http://schemas.microsoft.com/office/drawing/2014/main" val="1322271901"/>
                  </a:ext>
                </a:extLst>
              </a:tr>
              <a:tr h="5184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mn-lt"/>
                          <a:ea typeface="+mn-ea"/>
                          <a:cs typeface="+mn-cs"/>
                        </a:rPr>
                        <a:t>Look at the role and duties of historical and religious leadership (e.g. Jesus, Muhammad, Imam, Vicar) on followers and in their own lives. </a:t>
                      </a:r>
                      <a:endParaRPr lang="en-GB" sz="1400" b="1" dirty="0">
                        <a:latin typeface="+mn-lt"/>
                      </a:endParaRPr>
                    </a:p>
                  </a:txBody>
                  <a:tcPr/>
                </a:tc>
                <a:extLst>
                  <a:ext uri="{0D108BD9-81ED-4DB2-BD59-A6C34878D82A}">
                    <a16:rowId xmlns:a16="http://schemas.microsoft.com/office/drawing/2014/main" val="693881213"/>
                  </a:ext>
                </a:extLst>
              </a:tr>
            </a:tbl>
          </a:graphicData>
        </a:graphic>
      </p:graphicFrame>
      <p:graphicFrame>
        <p:nvGraphicFramePr>
          <p:cNvPr id="4" name="Table 3">
            <a:extLst>
              <a:ext uri="{FF2B5EF4-FFF2-40B4-BE49-F238E27FC236}">
                <a16:creationId xmlns:a16="http://schemas.microsoft.com/office/drawing/2014/main" id="{97840598-4B36-4ED5-85F9-4F1C88129CA1}"/>
              </a:ext>
            </a:extLst>
          </p:cNvPr>
          <p:cNvGraphicFramePr>
            <a:graphicFrameLocks noGrp="1"/>
          </p:cNvGraphicFramePr>
          <p:nvPr>
            <p:extLst>
              <p:ext uri="{D42A27DB-BD31-4B8C-83A1-F6EECF244321}">
                <p14:modId xmlns:p14="http://schemas.microsoft.com/office/powerpoint/2010/main" val="3734401813"/>
              </p:ext>
            </p:extLst>
          </p:nvPr>
        </p:nvGraphicFramePr>
        <p:xfrm>
          <a:off x="-1" y="3103451"/>
          <a:ext cx="9131237" cy="1765709"/>
        </p:xfrm>
        <a:graphic>
          <a:graphicData uri="http://schemas.openxmlformats.org/drawingml/2006/table">
            <a:tbl>
              <a:tblPr firstRow="1" bandRow="1">
                <a:tableStyleId>{5C22544A-7EE6-4342-B048-85BDC9FD1C3A}</a:tableStyleId>
              </a:tblPr>
              <a:tblGrid>
                <a:gridCol w="1498622">
                  <a:extLst>
                    <a:ext uri="{9D8B030D-6E8A-4147-A177-3AD203B41FA5}">
                      <a16:colId xmlns:a16="http://schemas.microsoft.com/office/drawing/2014/main" val="3882436057"/>
                    </a:ext>
                  </a:extLst>
                </a:gridCol>
                <a:gridCol w="7632615">
                  <a:extLst>
                    <a:ext uri="{9D8B030D-6E8A-4147-A177-3AD203B41FA5}">
                      <a16:colId xmlns:a16="http://schemas.microsoft.com/office/drawing/2014/main" val="490626956"/>
                    </a:ext>
                  </a:extLst>
                </a:gridCol>
              </a:tblGrid>
              <a:tr h="271032">
                <a:tc>
                  <a:txBody>
                    <a:bodyPr/>
                    <a:lstStyle/>
                    <a:p>
                      <a:r>
                        <a:rPr lang="en-GB" sz="1100" b="0" dirty="0">
                          <a:latin typeface="+mn-lt"/>
                        </a:rPr>
                        <a:t>Key words</a:t>
                      </a:r>
                    </a:p>
                  </a:txBody>
                  <a:tcPr/>
                </a:tc>
                <a:tc>
                  <a:txBody>
                    <a:bodyPr/>
                    <a:lstStyle/>
                    <a:p>
                      <a:r>
                        <a:rPr lang="en-GB" sz="1100" b="0" dirty="0">
                          <a:latin typeface="+mn-lt"/>
                        </a:rPr>
                        <a:t>Definitions</a:t>
                      </a:r>
                    </a:p>
                  </a:txBody>
                  <a:tcPr/>
                </a:tc>
                <a:extLst>
                  <a:ext uri="{0D108BD9-81ED-4DB2-BD59-A6C34878D82A}">
                    <a16:rowId xmlns:a16="http://schemas.microsoft.com/office/drawing/2014/main" val="1478685390"/>
                  </a:ext>
                </a:extLst>
              </a:tr>
              <a:tr h="271032">
                <a:tc>
                  <a:txBody>
                    <a:bodyPr/>
                    <a:lstStyle/>
                    <a:p>
                      <a:r>
                        <a:rPr lang="en-GB" sz="1100" b="0" dirty="0">
                          <a:latin typeface="+mn-lt"/>
                        </a:rPr>
                        <a:t>Shahada</a:t>
                      </a:r>
                    </a:p>
                  </a:txBody>
                  <a:tcPr/>
                </a:tc>
                <a:tc>
                  <a:txBody>
                    <a:bodyPr/>
                    <a:lstStyle/>
                    <a:p>
                      <a:r>
                        <a:rPr lang="en-GB" sz="1100" b="0" dirty="0">
                          <a:latin typeface="+mn-lt"/>
                        </a:rPr>
                        <a:t>A declaration of faith</a:t>
                      </a:r>
                    </a:p>
                  </a:txBody>
                  <a:tcPr/>
                </a:tc>
                <a:extLst>
                  <a:ext uri="{0D108BD9-81ED-4DB2-BD59-A6C34878D82A}">
                    <a16:rowId xmlns:a16="http://schemas.microsoft.com/office/drawing/2014/main" val="1339892057"/>
                  </a:ext>
                </a:extLst>
              </a:tr>
              <a:tr h="271032">
                <a:tc>
                  <a:txBody>
                    <a:bodyPr/>
                    <a:lstStyle/>
                    <a:p>
                      <a:r>
                        <a:rPr lang="en-GB" sz="1100" b="0" dirty="0">
                          <a:latin typeface="+mn-lt"/>
                        </a:rPr>
                        <a:t>Salah</a:t>
                      </a:r>
                    </a:p>
                  </a:txBody>
                  <a:tcPr/>
                </a:tc>
                <a:tc>
                  <a:txBody>
                    <a:bodyPr/>
                    <a:lstStyle/>
                    <a:p>
                      <a:r>
                        <a:rPr lang="en-GB" sz="1100" b="0" dirty="0">
                          <a:latin typeface="+mn-lt"/>
                        </a:rPr>
                        <a:t>Prayer, to be taken five times a day</a:t>
                      </a:r>
                    </a:p>
                  </a:txBody>
                  <a:tcPr/>
                </a:tc>
                <a:extLst>
                  <a:ext uri="{0D108BD9-81ED-4DB2-BD59-A6C34878D82A}">
                    <a16:rowId xmlns:a16="http://schemas.microsoft.com/office/drawing/2014/main" val="261457204"/>
                  </a:ext>
                </a:extLst>
              </a:tr>
              <a:tr h="271032">
                <a:tc>
                  <a:txBody>
                    <a:bodyPr/>
                    <a:lstStyle/>
                    <a:p>
                      <a:r>
                        <a:rPr lang="en-GB" sz="1100" b="0" dirty="0">
                          <a:latin typeface="+mn-lt"/>
                        </a:rPr>
                        <a:t>Sawm </a:t>
                      </a:r>
                    </a:p>
                  </a:txBody>
                  <a:tcPr/>
                </a:tc>
                <a:tc>
                  <a:txBody>
                    <a:bodyPr/>
                    <a:lstStyle/>
                    <a:p>
                      <a:r>
                        <a:rPr lang="en-GB" sz="1100" b="0" dirty="0">
                          <a:latin typeface="+mn-lt"/>
                        </a:rPr>
                        <a:t>Sawm </a:t>
                      </a:r>
                    </a:p>
                  </a:txBody>
                  <a:tcPr/>
                </a:tc>
                <a:extLst>
                  <a:ext uri="{0D108BD9-81ED-4DB2-BD59-A6C34878D82A}">
                    <a16:rowId xmlns:a16="http://schemas.microsoft.com/office/drawing/2014/main" val="3095834871"/>
                  </a:ext>
                </a:extLst>
              </a:tr>
              <a:tr h="271032">
                <a:tc>
                  <a:txBody>
                    <a:bodyPr/>
                    <a:lstStyle/>
                    <a:p>
                      <a:r>
                        <a:rPr lang="en-GB" sz="1100" b="0" dirty="0">
                          <a:latin typeface="+mn-lt"/>
                        </a:rPr>
                        <a:t>Zakat </a:t>
                      </a:r>
                    </a:p>
                  </a:txBody>
                  <a:tcPr/>
                </a:tc>
                <a:tc>
                  <a:txBody>
                    <a:bodyPr/>
                    <a:lstStyle/>
                    <a:p>
                      <a:r>
                        <a:rPr lang="en-GB" sz="1100" b="0" dirty="0">
                          <a:latin typeface="+mn-lt"/>
                        </a:rPr>
                        <a:t>Giving to charity</a:t>
                      </a:r>
                    </a:p>
                  </a:txBody>
                  <a:tcPr/>
                </a:tc>
                <a:extLst>
                  <a:ext uri="{0D108BD9-81ED-4DB2-BD59-A6C34878D82A}">
                    <a16:rowId xmlns:a16="http://schemas.microsoft.com/office/drawing/2014/main" val="96992812"/>
                  </a:ext>
                </a:extLst>
              </a:tr>
              <a:tr h="410549">
                <a:tc>
                  <a:txBody>
                    <a:bodyPr/>
                    <a:lstStyle/>
                    <a:p>
                      <a:r>
                        <a:rPr lang="en-GB" sz="1100" b="0" dirty="0">
                          <a:latin typeface="+mn-lt"/>
                        </a:rPr>
                        <a:t>Hajj</a:t>
                      </a:r>
                    </a:p>
                  </a:txBody>
                  <a:tcPr/>
                </a:tc>
                <a:tc>
                  <a:txBody>
                    <a:bodyPr/>
                    <a:lstStyle/>
                    <a:p>
                      <a:r>
                        <a:rPr lang="en-GB" sz="1100" b="0" dirty="0">
                          <a:latin typeface="+mn-lt"/>
                        </a:rPr>
                        <a:t>To complete the pilgrimage to Mecca at least once</a:t>
                      </a:r>
                    </a:p>
                  </a:txBody>
                  <a:tcPr/>
                </a:tc>
                <a:extLst>
                  <a:ext uri="{0D108BD9-81ED-4DB2-BD59-A6C34878D82A}">
                    <a16:rowId xmlns:a16="http://schemas.microsoft.com/office/drawing/2014/main" val="1826187707"/>
                  </a:ext>
                </a:extLst>
              </a:tr>
            </a:tbl>
          </a:graphicData>
        </a:graphic>
      </p:graphicFrame>
      <p:pic>
        <p:nvPicPr>
          <p:cNvPr id="5" name="Picture 4">
            <a:extLst>
              <a:ext uri="{FF2B5EF4-FFF2-40B4-BE49-F238E27FC236}">
                <a16:creationId xmlns:a16="http://schemas.microsoft.com/office/drawing/2014/main" id="{C69DD83A-8B26-4E7D-8D3F-0A7C0DE98500}"/>
              </a:ext>
            </a:extLst>
          </p:cNvPr>
          <p:cNvPicPr>
            <a:picLocks noChangeAspect="1"/>
          </p:cNvPicPr>
          <p:nvPr/>
        </p:nvPicPr>
        <p:blipFill>
          <a:blip r:embed="rId2"/>
          <a:stretch>
            <a:fillRect/>
          </a:stretch>
        </p:blipFill>
        <p:spPr>
          <a:xfrm>
            <a:off x="0" y="4869160"/>
            <a:ext cx="6918298" cy="1988841"/>
          </a:xfrm>
          <a:prstGeom prst="rect">
            <a:avLst/>
          </a:prstGeom>
        </p:spPr>
      </p:pic>
      <p:sp>
        <p:nvSpPr>
          <p:cNvPr id="6" name="TextBox 5">
            <a:extLst>
              <a:ext uri="{FF2B5EF4-FFF2-40B4-BE49-F238E27FC236}">
                <a16:creationId xmlns:a16="http://schemas.microsoft.com/office/drawing/2014/main" id="{B864764D-C23B-4239-B088-3226B6B8CD0B}"/>
              </a:ext>
            </a:extLst>
          </p:cNvPr>
          <p:cNvSpPr txBox="1"/>
          <p:nvPr/>
        </p:nvSpPr>
        <p:spPr>
          <a:xfrm>
            <a:off x="6897365" y="4869160"/>
            <a:ext cx="2304256" cy="2369880"/>
          </a:xfrm>
          <a:prstGeom prst="rect">
            <a:avLst/>
          </a:prstGeom>
          <a:noFill/>
        </p:spPr>
        <p:txBody>
          <a:bodyPr wrap="square" rtlCol="0">
            <a:spAutoFit/>
          </a:bodyPr>
          <a:lstStyle/>
          <a:p>
            <a:r>
              <a:rPr lang="en-GB" sz="1600" dirty="0">
                <a:solidFill>
                  <a:srgbClr val="00B0F0"/>
                </a:solidFill>
              </a:rPr>
              <a:t>Assessment:</a:t>
            </a:r>
          </a:p>
          <a:p>
            <a:r>
              <a:rPr lang="en-GB" sz="1600" dirty="0">
                <a:solidFill>
                  <a:srgbClr val="00B0F0"/>
                </a:solidFill>
              </a:rPr>
              <a:t>What things would you choose in order to live a good life?</a:t>
            </a:r>
          </a:p>
          <a:p>
            <a:r>
              <a:rPr lang="en-GB" sz="1600" dirty="0">
                <a:solidFill>
                  <a:srgbClr val="00B0F0"/>
                </a:solidFill>
              </a:rPr>
              <a:t>Why do some Muslims pray five times a day and others do not?</a:t>
            </a:r>
          </a:p>
          <a:p>
            <a:endParaRPr lang="en-GB" dirty="0"/>
          </a:p>
          <a:p>
            <a:endParaRPr lang="en-GB" dirty="0"/>
          </a:p>
        </p:txBody>
      </p:sp>
    </p:spTree>
    <p:extLst>
      <p:ext uri="{BB962C8B-B14F-4D97-AF65-F5344CB8AC3E}">
        <p14:creationId xmlns:p14="http://schemas.microsoft.com/office/powerpoint/2010/main" val="12364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E073C-8E7E-4BAA-9C5C-6A6318FC2350}"/>
              </a:ext>
            </a:extLst>
          </p:cNvPr>
          <p:cNvSpPr>
            <a:spLocks noGrp="1"/>
          </p:cNvSpPr>
          <p:nvPr>
            <p:ph type="title"/>
          </p:nvPr>
        </p:nvSpPr>
        <p:spPr>
          <a:xfrm>
            <a:off x="457200" y="274638"/>
            <a:ext cx="8229600" cy="618882"/>
          </a:xfrm>
        </p:spPr>
        <p:txBody>
          <a:bodyPr>
            <a:noAutofit/>
          </a:bodyPr>
          <a:lstStyle/>
          <a:p>
            <a:r>
              <a:rPr lang="en-GB" sz="1800" b="1" dirty="0"/>
              <a:t>5 Different ideas about God and gods, creation and ultimate questions </a:t>
            </a:r>
            <a:br>
              <a:rPr lang="en-GB" dirty="0"/>
            </a:br>
            <a:endParaRPr lang="en-GB" dirty="0"/>
          </a:p>
        </p:txBody>
      </p:sp>
      <p:graphicFrame>
        <p:nvGraphicFramePr>
          <p:cNvPr id="3" name="Table 2">
            <a:extLst>
              <a:ext uri="{FF2B5EF4-FFF2-40B4-BE49-F238E27FC236}">
                <a16:creationId xmlns:a16="http://schemas.microsoft.com/office/drawing/2014/main" id="{95251831-38E9-4F72-9843-3268BE863739}"/>
              </a:ext>
            </a:extLst>
          </p:cNvPr>
          <p:cNvGraphicFramePr>
            <a:graphicFrameLocks noGrp="1"/>
          </p:cNvGraphicFramePr>
          <p:nvPr>
            <p:extLst>
              <p:ext uri="{D42A27DB-BD31-4B8C-83A1-F6EECF244321}">
                <p14:modId xmlns:p14="http://schemas.microsoft.com/office/powerpoint/2010/main" val="4255471394"/>
              </p:ext>
            </p:extLst>
          </p:nvPr>
        </p:nvGraphicFramePr>
        <p:xfrm>
          <a:off x="0" y="395325"/>
          <a:ext cx="9143200" cy="2457610"/>
        </p:xfrm>
        <a:graphic>
          <a:graphicData uri="http://schemas.openxmlformats.org/drawingml/2006/table">
            <a:tbl>
              <a:tblPr firstRow="1" bandRow="1">
                <a:tableStyleId>{5C22544A-7EE6-4342-B048-85BDC9FD1C3A}</a:tableStyleId>
              </a:tblPr>
              <a:tblGrid>
                <a:gridCol w="9143200">
                  <a:extLst>
                    <a:ext uri="{9D8B030D-6E8A-4147-A177-3AD203B41FA5}">
                      <a16:colId xmlns:a16="http://schemas.microsoft.com/office/drawing/2014/main" val="2009822204"/>
                    </a:ext>
                  </a:extLst>
                </a:gridCol>
              </a:tblGrid>
              <a:tr h="440194">
                <a:tc>
                  <a:txBody>
                    <a:bodyPr/>
                    <a:lstStyle/>
                    <a:p>
                      <a:r>
                        <a:rPr lang="en-GB" dirty="0"/>
                        <a:t>Sticky Knowledge</a:t>
                      </a:r>
                    </a:p>
                  </a:txBody>
                  <a:tcPr/>
                </a:tc>
                <a:extLst>
                  <a:ext uri="{0D108BD9-81ED-4DB2-BD59-A6C34878D82A}">
                    <a16:rowId xmlns:a16="http://schemas.microsoft.com/office/drawing/2014/main" val="2577661836"/>
                  </a:ext>
                </a:extLst>
              </a:tr>
              <a:tr h="6724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Discuss challenging questions about meaning, purpose and truth and consider the different ideas about God</a:t>
                      </a:r>
                      <a:endParaRPr lang="en-GB" b="1" dirty="0"/>
                    </a:p>
                  </a:txBody>
                  <a:tcPr/>
                </a:tc>
                <a:extLst>
                  <a:ext uri="{0D108BD9-81ED-4DB2-BD59-A6C34878D82A}">
                    <a16:rowId xmlns:a16="http://schemas.microsoft.com/office/drawing/2014/main" val="390383593"/>
                  </a:ext>
                </a:extLst>
              </a:tr>
              <a:tr h="6724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Learn some of the ways religion’s name and describe the attributes of God (e.g. 99 names of Allah and the Trinity). </a:t>
                      </a:r>
                    </a:p>
                  </a:txBody>
                  <a:tcPr/>
                </a:tc>
                <a:extLst>
                  <a:ext uri="{0D108BD9-81ED-4DB2-BD59-A6C34878D82A}">
                    <a16:rowId xmlns:a16="http://schemas.microsoft.com/office/drawing/2014/main" val="3018971360"/>
                  </a:ext>
                </a:extLst>
              </a:tr>
              <a:tr h="6724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Explore different stories about how the world began (Christianity and Islam), expressing creatively theirs and others ideas on creation, God and heaven though creative media. </a:t>
                      </a:r>
                      <a:endParaRPr lang="en-GB" sz="1100" b="1" dirty="0"/>
                    </a:p>
                  </a:txBody>
                  <a:tcPr/>
                </a:tc>
                <a:extLst>
                  <a:ext uri="{0D108BD9-81ED-4DB2-BD59-A6C34878D82A}">
                    <a16:rowId xmlns:a16="http://schemas.microsoft.com/office/drawing/2014/main" val="1614073759"/>
                  </a:ext>
                </a:extLst>
              </a:tr>
            </a:tbl>
          </a:graphicData>
        </a:graphic>
      </p:graphicFrame>
      <p:graphicFrame>
        <p:nvGraphicFramePr>
          <p:cNvPr id="4" name="Table 3">
            <a:extLst>
              <a:ext uri="{FF2B5EF4-FFF2-40B4-BE49-F238E27FC236}">
                <a16:creationId xmlns:a16="http://schemas.microsoft.com/office/drawing/2014/main" id="{B1E329F8-1DB3-41A3-8B64-67E0FBCF5862}"/>
              </a:ext>
            </a:extLst>
          </p:cNvPr>
          <p:cNvGraphicFramePr>
            <a:graphicFrameLocks noGrp="1"/>
          </p:cNvGraphicFramePr>
          <p:nvPr>
            <p:extLst>
              <p:ext uri="{D42A27DB-BD31-4B8C-83A1-F6EECF244321}">
                <p14:modId xmlns:p14="http://schemas.microsoft.com/office/powerpoint/2010/main" val="3506322720"/>
              </p:ext>
            </p:extLst>
          </p:nvPr>
        </p:nvGraphicFramePr>
        <p:xfrm>
          <a:off x="0" y="2824117"/>
          <a:ext cx="1836204" cy="2127905"/>
        </p:xfrm>
        <a:graphic>
          <a:graphicData uri="http://schemas.openxmlformats.org/drawingml/2006/table">
            <a:tbl>
              <a:tblPr firstRow="1" bandRow="1">
                <a:tableStyleId>{5C22544A-7EE6-4342-B048-85BDC9FD1C3A}</a:tableStyleId>
              </a:tblPr>
              <a:tblGrid>
                <a:gridCol w="1836204">
                  <a:extLst>
                    <a:ext uri="{9D8B030D-6E8A-4147-A177-3AD203B41FA5}">
                      <a16:colId xmlns:a16="http://schemas.microsoft.com/office/drawing/2014/main" val="742492028"/>
                    </a:ext>
                  </a:extLst>
                </a:gridCol>
              </a:tblGrid>
              <a:tr h="420905">
                <a:tc>
                  <a:txBody>
                    <a:bodyPr/>
                    <a:lstStyle/>
                    <a:p>
                      <a:r>
                        <a:rPr lang="en-GB" b="0" dirty="0"/>
                        <a:t>Key Words</a:t>
                      </a:r>
                    </a:p>
                  </a:txBody>
                  <a:tcPr/>
                </a:tc>
                <a:extLst>
                  <a:ext uri="{0D108BD9-81ED-4DB2-BD59-A6C34878D82A}">
                    <a16:rowId xmlns:a16="http://schemas.microsoft.com/office/drawing/2014/main" val="3317252756"/>
                  </a:ext>
                </a:extLst>
              </a:tr>
              <a:tr h="426750">
                <a:tc>
                  <a:txBody>
                    <a:bodyPr/>
                    <a:lstStyle/>
                    <a:p>
                      <a:r>
                        <a:rPr lang="en-GB" dirty="0"/>
                        <a:t>Creation</a:t>
                      </a:r>
                    </a:p>
                  </a:txBody>
                  <a:tcPr/>
                </a:tc>
                <a:extLst>
                  <a:ext uri="{0D108BD9-81ED-4DB2-BD59-A6C34878D82A}">
                    <a16:rowId xmlns:a16="http://schemas.microsoft.com/office/drawing/2014/main" val="856789489"/>
                  </a:ext>
                </a:extLst>
              </a:tr>
              <a:tr h="426750">
                <a:tc>
                  <a:txBody>
                    <a:bodyPr/>
                    <a:lstStyle/>
                    <a:p>
                      <a:r>
                        <a:rPr lang="en-GB" dirty="0"/>
                        <a:t>Genesis</a:t>
                      </a:r>
                    </a:p>
                  </a:txBody>
                  <a:tcPr/>
                </a:tc>
                <a:extLst>
                  <a:ext uri="{0D108BD9-81ED-4DB2-BD59-A6C34878D82A}">
                    <a16:rowId xmlns:a16="http://schemas.microsoft.com/office/drawing/2014/main" val="1598543797"/>
                  </a:ext>
                </a:extLst>
              </a:tr>
              <a:tr h="426750">
                <a:tc>
                  <a:txBody>
                    <a:bodyPr/>
                    <a:lstStyle/>
                    <a:p>
                      <a:r>
                        <a:rPr lang="en-GB" dirty="0"/>
                        <a:t>Qur’an</a:t>
                      </a:r>
                    </a:p>
                  </a:txBody>
                  <a:tcPr/>
                </a:tc>
                <a:extLst>
                  <a:ext uri="{0D108BD9-81ED-4DB2-BD59-A6C34878D82A}">
                    <a16:rowId xmlns:a16="http://schemas.microsoft.com/office/drawing/2014/main" val="87909044"/>
                  </a:ext>
                </a:extLst>
              </a:tr>
              <a:tr h="426750">
                <a:tc>
                  <a:txBody>
                    <a:bodyPr/>
                    <a:lstStyle/>
                    <a:p>
                      <a:r>
                        <a:rPr lang="en-GB" dirty="0"/>
                        <a:t>Allah</a:t>
                      </a:r>
                    </a:p>
                  </a:txBody>
                  <a:tcPr/>
                </a:tc>
                <a:extLst>
                  <a:ext uri="{0D108BD9-81ED-4DB2-BD59-A6C34878D82A}">
                    <a16:rowId xmlns:a16="http://schemas.microsoft.com/office/drawing/2014/main" val="3700840471"/>
                  </a:ext>
                </a:extLst>
              </a:tr>
            </a:tbl>
          </a:graphicData>
        </a:graphic>
      </p:graphicFrame>
      <p:sp>
        <p:nvSpPr>
          <p:cNvPr id="5" name="TextBox 4">
            <a:extLst>
              <a:ext uri="{FF2B5EF4-FFF2-40B4-BE49-F238E27FC236}">
                <a16:creationId xmlns:a16="http://schemas.microsoft.com/office/drawing/2014/main" id="{AA302B9E-1FB7-4791-97AA-22C320C96CD6}"/>
              </a:ext>
            </a:extLst>
          </p:cNvPr>
          <p:cNvSpPr txBox="1"/>
          <p:nvPr/>
        </p:nvSpPr>
        <p:spPr>
          <a:xfrm>
            <a:off x="-800" y="4943588"/>
            <a:ext cx="9144000" cy="1877437"/>
          </a:xfrm>
          <a:prstGeom prst="rect">
            <a:avLst/>
          </a:prstGeom>
          <a:noFill/>
        </p:spPr>
        <p:txBody>
          <a:bodyPr wrap="square" rtlCol="0">
            <a:spAutoFit/>
          </a:bodyPr>
          <a:lstStyle/>
          <a:p>
            <a:r>
              <a:rPr lang="en-GB" sz="1600" dirty="0">
                <a:solidFill>
                  <a:srgbClr val="00B0F0"/>
                </a:solidFill>
              </a:rPr>
              <a:t>Assessment:</a:t>
            </a:r>
          </a:p>
          <a:p>
            <a:r>
              <a:rPr lang="en-GB" sz="1600" dirty="0">
                <a:solidFill>
                  <a:srgbClr val="00B0F0"/>
                </a:solidFill>
              </a:rPr>
              <a:t>Make a list of the similarities and differences between the </a:t>
            </a:r>
          </a:p>
          <a:p>
            <a:r>
              <a:rPr lang="en-GB" sz="1600" dirty="0">
                <a:solidFill>
                  <a:srgbClr val="00B0F0"/>
                </a:solidFill>
              </a:rPr>
              <a:t>Christian and the Muslim creation story.</a:t>
            </a:r>
          </a:p>
          <a:p>
            <a:r>
              <a:rPr lang="en-GB" dirty="0">
                <a:solidFill>
                  <a:srgbClr val="00B0F0"/>
                </a:solidFill>
              </a:rPr>
              <a:t>Why are there some questions about life to which we don’t </a:t>
            </a:r>
          </a:p>
          <a:p>
            <a:r>
              <a:rPr lang="en-GB" dirty="0">
                <a:solidFill>
                  <a:srgbClr val="00B0F0"/>
                </a:solidFill>
              </a:rPr>
              <a:t>have the answers?</a:t>
            </a:r>
            <a:endParaRPr lang="en-GB" sz="1600" dirty="0">
              <a:solidFill>
                <a:srgbClr val="00B0F0"/>
              </a:solidFill>
            </a:endParaRPr>
          </a:p>
          <a:p>
            <a:r>
              <a:rPr lang="en-GB" sz="1600" dirty="0">
                <a:solidFill>
                  <a:srgbClr val="00B0F0"/>
                </a:solidFill>
              </a:rPr>
              <a:t>Can you draw a picture to show how you feel the world was created?</a:t>
            </a:r>
          </a:p>
          <a:p>
            <a:r>
              <a:rPr lang="en-GB" sz="1600" dirty="0">
                <a:solidFill>
                  <a:srgbClr val="00B0F0"/>
                </a:solidFill>
              </a:rPr>
              <a:t>What do Christians learn from the Creation story?</a:t>
            </a:r>
          </a:p>
        </p:txBody>
      </p:sp>
      <p:pic>
        <p:nvPicPr>
          <p:cNvPr id="1026" name="Picture 2" descr="Image result for creation story">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5376" y="4919655"/>
            <a:ext cx="2987824" cy="1946017"/>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1">
            <a:extLst>
              <a:ext uri="{FF2B5EF4-FFF2-40B4-BE49-F238E27FC236}">
                <a16:creationId xmlns:a16="http://schemas.microsoft.com/office/drawing/2014/main" id="{2F987DA2-511C-D24B-8C87-2B43427B6E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2827648"/>
            <a:ext cx="2122928" cy="212790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Gods and Other Religious Figures - Hinduism">
            <a:extLst>
              <a:ext uri="{FF2B5EF4-FFF2-40B4-BE49-F238E27FC236}">
                <a16:creationId xmlns:a16="http://schemas.microsoft.com/office/drawing/2014/main" id="{37F84E80-C186-FF42-88C1-1E90DC75DF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2824117"/>
            <a:ext cx="2664296" cy="2131437"/>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Gender of God - Wikipedia">
            <a:extLst>
              <a:ext uri="{FF2B5EF4-FFF2-40B4-BE49-F238E27FC236}">
                <a16:creationId xmlns:a16="http://schemas.microsoft.com/office/drawing/2014/main" id="{12BDA0F3-D1B9-3D41-B7BC-8CF60C8592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36205" y="2824117"/>
            <a:ext cx="2519772" cy="2127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472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9942"/>
            <a:ext cx="8229600" cy="778098"/>
          </a:xfrm>
        </p:spPr>
        <p:txBody>
          <a:bodyPr>
            <a:normAutofit/>
          </a:bodyPr>
          <a:lstStyle/>
          <a:p>
            <a:r>
              <a:rPr lang="en-GB" sz="2000" b="1" dirty="0"/>
              <a:t>6 Communicating through sacred spaces and prayer </a:t>
            </a:r>
            <a:br>
              <a:rPr lang="en-GB" sz="2000" dirty="0"/>
            </a:br>
            <a:endParaRPr lang="en-GB" sz="2000" dirty="0">
              <a:latin typeface="Comic Sans MS" pitchFamily="66" charset="0"/>
            </a:endParaRPr>
          </a:p>
        </p:txBody>
      </p:sp>
      <p:graphicFrame>
        <p:nvGraphicFramePr>
          <p:cNvPr id="3" name="Table 2"/>
          <p:cNvGraphicFramePr>
            <a:graphicFrameLocks noGrp="1"/>
          </p:cNvGraphicFramePr>
          <p:nvPr>
            <p:extLst>
              <p:ext uri="{D42A27DB-BD31-4B8C-83A1-F6EECF244321}">
                <p14:modId xmlns:p14="http://schemas.microsoft.com/office/powerpoint/2010/main" val="68286029"/>
              </p:ext>
            </p:extLst>
          </p:nvPr>
        </p:nvGraphicFramePr>
        <p:xfrm>
          <a:off x="0" y="651391"/>
          <a:ext cx="9144000" cy="2926080"/>
        </p:xfrm>
        <a:graphic>
          <a:graphicData uri="http://schemas.openxmlformats.org/drawingml/2006/table">
            <a:tbl>
              <a:tblPr firstRow="1" bandRow="1">
                <a:tableStyleId>{5C22544A-7EE6-4342-B048-85BDC9FD1C3A}</a:tableStyleId>
              </a:tblPr>
              <a:tblGrid>
                <a:gridCol w="9144000">
                  <a:extLst>
                    <a:ext uri="{9D8B030D-6E8A-4147-A177-3AD203B41FA5}">
                      <a16:colId xmlns:a16="http://schemas.microsoft.com/office/drawing/2014/main" val="20000"/>
                    </a:ext>
                  </a:extLst>
                </a:gridCol>
              </a:tblGrid>
              <a:tr h="144016">
                <a:tc>
                  <a:txBody>
                    <a:bodyPr/>
                    <a:lstStyle/>
                    <a:p>
                      <a:r>
                        <a:rPr lang="en-GB" sz="2400" b="1" dirty="0">
                          <a:latin typeface="+mn-lt"/>
                        </a:rPr>
                        <a:t>Sticky Knowledge</a:t>
                      </a:r>
                    </a:p>
                  </a:txBody>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kern="1200" dirty="0">
                          <a:solidFill>
                            <a:schemeClr val="dk1"/>
                          </a:solidFill>
                          <a:effectLst/>
                          <a:latin typeface="+mn-lt"/>
                          <a:ea typeface="+mn-ea"/>
                          <a:cs typeface="+mn-cs"/>
                        </a:rPr>
                        <a:t>Investigate the role and special space for worship in a mosque and a church exploring meaning and significance for followers. </a:t>
                      </a:r>
                      <a:endParaRPr lang="en-GB" sz="2400" b="1" dirty="0">
                        <a:latin typeface="+mn-lt"/>
                      </a:endParaRPr>
                    </a:p>
                  </a:txBody>
                  <a:tcPr/>
                </a:tc>
                <a:extLst>
                  <a:ext uri="{0D108BD9-81ED-4DB2-BD59-A6C34878D82A}">
                    <a16:rowId xmlns:a16="http://schemas.microsoft.com/office/drawing/2014/main" val="10001"/>
                  </a:ext>
                </a:extLst>
              </a:tr>
              <a:tr h="370840">
                <a:tc>
                  <a:txBody>
                    <a:bodyPr/>
                    <a:lstStyle/>
                    <a:p>
                      <a:r>
                        <a:rPr lang="en-GB" sz="2400" b="1" kern="1200" dirty="0">
                          <a:solidFill>
                            <a:schemeClr val="dk1"/>
                          </a:solidFill>
                          <a:effectLst/>
                          <a:latin typeface="+mn-lt"/>
                          <a:ea typeface="+mn-ea"/>
                          <a:cs typeface="+mn-cs"/>
                        </a:rPr>
                        <a:t>Examine how architecture and design may contribute to a worshippers experience and ask, who hears our prayers?</a:t>
                      </a:r>
                      <a:endParaRPr lang="en-GB" sz="2400" b="1" dirty="0">
                        <a:latin typeface="+mn-lt"/>
                      </a:endParaRPr>
                    </a:p>
                  </a:txBody>
                  <a:tcPr/>
                </a:tc>
                <a:extLst>
                  <a:ext uri="{0D108BD9-81ED-4DB2-BD59-A6C34878D82A}">
                    <a16:rowId xmlns:a16="http://schemas.microsoft.com/office/drawing/2014/main" val="15839571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kern="1200" dirty="0">
                          <a:solidFill>
                            <a:schemeClr val="dk1"/>
                          </a:solidFill>
                          <a:effectLst/>
                          <a:latin typeface="+mn-lt"/>
                          <a:ea typeface="+mn-ea"/>
                          <a:cs typeface="+mn-cs"/>
                        </a:rPr>
                        <a:t>Learn about key prayers (e.g. the first Surah in the </a:t>
                      </a:r>
                      <a:r>
                        <a:rPr lang="en-GB" sz="2400" b="1" kern="1200" dirty="0" err="1">
                          <a:solidFill>
                            <a:schemeClr val="dk1"/>
                          </a:solidFill>
                          <a:effectLst/>
                          <a:latin typeface="+mn-lt"/>
                          <a:ea typeface="+mn-ea"/>
                          <a:cs typeface="+mn-cs"/>
                        </a:rPr>
                        <a:t>Qu’ran</a:t>
                      </a:r>
                      <a:r>
                        <a:rPr lang="en-GB" sz="2400" b="1" kern="1200" dirty="0">
                          <a:solidFill>
                            <a:schemeClr val="dk1"/>
                          </a:solidFill>
                          <a:effectLst/>
                          <a:latin typeface="+mn-lt"/>
                          <a:ea typeface="+mn-ea"/>
                          <a:cs typeface="+mn-cs"/>
                        </a:rPr>
                        <a:t> and The Lord’s Prayer) and how they might inspire a believer’s commitment. </a:t>
                      </a:r>
                      <a:endParaRPr lang="en-GB" sz="2400" b="1" dirty="0">
                        <a:latin typeface="+mn-lt"/>
                      </a:endParaRPr>
                    </a:p>
                  </a:txBody>
                  <a:tcPr/>
                </a:tc>
                <a:extLst>
                  <a:ext uri="{0D108BD9-81ED-4DB2-BD59-A6C34878D82A}">
                    <a16:rowId xmlns:a16="http://schemas.microsoft.com/office/drawing/2014/main" val="3646874749"/>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972093915"/>
              </p:ext>
            </p:extLst>
          </p:nvPr>
        </p:nvGraphicFramePr>
        <p:xfrm>
          <a:off x="1800" y="4808338"/>
          <a:ext cx="3369292" cy="2077362"/>
        </p:xfrm>
        <a:graphic>
          <a:graphicData uri="http://schemas.openxmlformats.org/drawingml/2006/table">
            <a:tbl>
              <a:tblPr firstRow="1" bandRow="1">
                <a:tableStyleId>{5C22544A-7EE6-4342-B048-85BDC9FD1C3A}</a:tableStyleId>
              </a:tblPr>
              <a:tblGrid>
                <a:gridCol w="3369292">
                  <a:extLst>
                    <a:ext uri="{9D8B030D-6E8A-4147-A177-3AD203B41FA5}">
                      <a16:colId xmlns:a16="http://schemas.microsoft.com/office/drawing/2014/main" val="20000"/>
                    </a:ext>
                  </a:extLst>
                </a:gridCol>
              </a:tblGrid>
              <a:tr h="510117">
                <a:tc>
                  <a:txBody>
                    <a:bodyPr/>
                    <a:lstStyle/>
                    <a:p>
                      <a:r>
                        <a:rPr lang="en-GB" b="0" dirty="0"/>
                        <a:t>Key words</a:t>
                      </a:r>
                    </a:p>
                  </a:txBody>
                  <a:tcPr/>
                </a:tc>
                <a:extLst>
                  <a:ext uri="{0D108BD9-81ED-4DB2-BD59-A6C34878D82A}">
                    <a16:rowId xmlns:a16="http://schemas.microsoft.com/office/drawing/2014/main" val="10000"/>
                  </a:ext>
                </a:extLst>
              </a:tr>
              <a:tr h="547011">
                <a:tc>
                  <a:txBody>
                    <a:bodyPr/>
                    <a:lstStyle/>
                    <a:p>
                      <a:r>
                        <a:rPr lang="en-GB" dirty="0">
                          <a:latin typeface="+mn-lt"/>
                        </a:rPr>
                        <a:t>Worship</a:t>
                      </a:r>
                    </a:p>
                  </a:txBody>
                  <a:tcPr/>
                </a:tc>
                <a:extLst>
                  <a:ext uri="{0D108BD9-81ED-4DB2-BD59-A6C34878D82A}">
                    <a16:rowId xmlns:a16="http://schemas.microsoft.com/office/drawing/2014/main" val="10001"/>
                  </a:ext>
                </a:extLst>
              </a:tr>
              <a:tr h="510117">
                <a:tc>
                  <a:txBody>
                    <a:bodyPr/>
                    <a:lstStyle/>
                    <a:p>
                      <a:r>
                        <a:rPr lang="en-GB" dirty="0">
                          <a:latin typeface="+mn-lt"/>
                        </a:rPr>
                        <a:t>Church</a:t>
                      </a:r>
                    </a:p>
                  </a:txBody>
                  <a:tcPr/>
                </a:tc>
                <a:extLst>
                  <a:ext uri="{0D108BD9-81ED-4DB2-BD59-A6C34878D82A}">
                    <a16:rowId xmlns:a16="http://schemas.microsoft.com/office/drawing/2014/main" val="10002"/>
                  </a:ext>
                </a:extLst>
              </a:tr>
              <a:tr h="510117">
                <a:tc>
                  <a:txBody>
                    <a:bodyPr/>
                    <a:lstStyle/>
                    <a:p>
                      <a:r>
                        <a:rPr lang="en-GB" dirty="0">
                          <a:latin typeface="+mn-lt"/>
                        </a:rPr>
                        <a:t>Mosque</a:t>
                      </a:r>
                    </a:p>
                  </a:txBody>
                  <a:tcPr/>
                </a:tc>
                <a:extLst>
                  <a:ext uri="{0D108BD9-81ED-4DB2-BD59-A6C34878D82A}">
                    <a16:rowId xmlns:a16="http://schemas.microsoft.com/office/drawing/2014/main" val="10004"/>
                  </a:ext>
                </a:extLst>
              </a:tr>
            </a:tbl>
          </a:graphicData>
        </a:graphic>
      </p:graphicFrame>
      <p:sp>
        <p:nvSpPr>
          <p:cNvPr id="5" name="TextBox 4"/>
          <p:cNvSpPr txBox="1"/>
          <p:nvPr/>
        </p:nvSpPr>
        <p:spPr>
          <a:xfrm>
            <a:off x="0" y="3505175"/>
            <a:ext cx="8773900" cy="1200329"/>
          </a:xfrm>
          <a:prstGeom prst="rect">
            <a:avLst/>
          </a:prstGeom>
          <a:noFill/>
        </p:spPr>
        <p:txBody>
          <a:bodyPr wrap="square" rtlCol="0">
            <a:spAutoFit/>
          </a:bodyPr>
          <a:lstStyle/>
          <a:p>
            <a:r>
              <a:rPr lang="en-GB" dirty="0">
                <a:solidFill>
                  <a:srgbClr val="00B0F0"/>
                </a:solidFill>
              </a:rPr>
              <a:t>Assessment:</a:t>
            </a:r>
          </a:p>
          <a:p>
            <a:r>
              <a:rPr lang="en-GB" dirty="0">
                <a:solidFill>
                  <a:srgbClr val="00B0F0"/>
                </a:solidFill>
              </a:rPr>
              <a:t>What does worship mean to you?</a:t>
            </a:r>
            <a:endParaRPr lang="en-GB" dirty="0">
              <a:solidFill>
                <a:srgbClr val="000000"/>
              </a:solidFill>
              <a:hlinkClick r:id="rId2"/>
            </a:endParaRPr>
          </a:p>
          <a:p>
            <a:r>
              <a:rPr lang="en-GB" dirty="0">
                <a:solidFill>
                  <a:srgbClr val="00B0F0"/>
                </a:solidFill>
              </a:rPr>
              <a:t>Can you describe what it is like inside a church and a mosque?</a:t>
            </a:r>
          </a:p>
          <a:p>
            <a:r>
              <a:rPr lang="en-GB" dirty="0">
                <a:solidFill>
                  <a:srgbClr val="00B0F0"/>
                </a:solidFill>
              </a:rPr>
              <a:t>What do worship have in common and what are the differences?</a:t>
            </a:r>
          </a:p>
        </p:txBody>
      </p:sp>
      <p:sp>
        <p:nvSpPr>
          <p:cNvPr id="6" name="Rectangle 5"/>
          <p:cNvSpPr/>
          <p:nvPr/>
        </p:nvSpPr>
        <p:spPr>
          <a:xfrm>
            <a:off x="3759200" y="5469622"/>
            <a:ext cx="2286000" cy="369332"/>
          </a:xfrm>
          <a:prstGeom prst="rect">
            <a:avLst/>
          </a:prstGeom>
        </p:spPr>
        <p:txBody>
          <a:bodyPr>
            <a:spAutoFit/>
          </a:bodyPr>
          <a:lstStyle/>
          <a:p>
            <a:endParaRPr lang="en-GB" dirty="0">
              <a:solidFill>
                <a:srgbClr val="000000"/>
              </a:solidFill>
              <a:hlinkClick r:id="rId3"/>
            </a:endParaRPr>
          </a:p>
        </p:txBody>
      </p:sp>
      <p:sp>
        <p:nvSpPr>
          <p:cNvPr id="7" name="AutoShape 6" descr="Image result for church building"/>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6" name="Picture 8" descr="Image result for church buildin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93388" y="4808338"/>
            <a:ext cx="3069443" cy="2049662"/>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0" descr="Image result for mosque"/>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2" descr="Image result for mosque"/>
          <p:cNvSpPr>
            <a:spLocks noChangeAspect="1" noChangeArrowheads="1"/>
          </p:cNvSpPr>
          <p:nvPr/>
        </p:nvSpPr>
        <p:spPr bwMode="auto">
          <a:xfrm>
            <a:off x="368300"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4" descr="Image result for mosque"/>
          <p:cNvSpPr>
            <a:spLocks noChangeAspect="1" noChangeArrowheads="1"/>
          </p:cNvSpPr>
          <p:nvPr/>
        </p:nvSpPr>
        <p:spPr bwMode="auto">
          <a:xfrm>
            <a:off x="520700"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64" name="Picture 16" descr="Image result for mosque">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07316" y="4808338"/>
            <a:ext cx="3069442" cy="2049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5782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17302-BB58-4633-B289-8A02587FEDFD}"/>
              </a:ext>
            </a:extLst>
          </p:cNvPr>
          <p:cNvSpPr>
            <a:spLocks noGrp="1"/>
          </p:cNvSpPr>
          <p:nvPr>
            <p:ph type="title"/>
          </p:nvPr>
        </p:nvSpPr>
        <p:spPr>
          <a:xfrm>
            <a:off x="457200" y="274638"/>
            <a:ext cx="8522324" cy="346050"/>
          </a:xfrm>
        </p:spPr>
        <p:txBody>
          <a:bodyPr>
            <a:noAutofit/>
          </a:bodyPr>
          <a:lstStyle/>
          <a:p>
            <a:r>
              <a:rPr lang="en-GB" sz="3200" b="1" dirty="0"/>
              <a:t>7 Exploring Lent, Holy Week and Salvation</a:t>
            </a:r>
          </a:p>
        </p:txBody>
      </p:sp>
      <p:graphicFrame>
        <p:nvGraphicFramePr>
          <p:cNvPr id="3" name="Table 2">
            <a:extLst>
              <a:ext uri="{FF2B5EF4-FFF2-40B4-BE49-F238E27FC236}">
                <a16:creationId xmlns:a16="http://schemas.microsoft.com/office/drawing/2014/main" id="{D787717D-350C-42BE-9FE6-FFB93C2C096F}"/>
              </a:ext>
            </a:extLst>
          </p:cNvPr>
          <p:cNvGraphicFramePr>
            <a:graphicFrameLocks noGrp="1"/>
          </p:cNvGraphicFramePr>
          <p:nvPr>
            <p:extLst>
              <p:ext uri="{D42A27DB-BD31-4B8C-83A1-F6EECF244321}">
                <p14:modId xmlns:p14="http://schemas.microsoft.com/office/powerpoint/2010/main" val="1457342775"/>
              </p:ext>
            </p:extLst>
          </p:nvPr>
        </p:nvGraphicFramePr>
        <p:xfrm>
          <a:off x="-1" y="792479"/>
          <a:ext cx="9144000" cy="1346200"/>
        </p:xfrm>
        <a:graphic>
          <a:graphicData uri="http://schemas.openxmlformats.org/drawingml/2006/table">
            <a:tbl>
              <a:tblPr firstRow="1" bandRow="1">
                <a:tableStyleId>{5C22544A-7EE6-4342-B048-85BDC9FD1C3A}</a:tableStyleId>
              </a:tblPr>
              <a:tblGrid>
                <a:gridCol w="9144000">
                  <a:extLst>
                    <a:ext uri="{9D8B030D-6E8A-4147-A177-3AD203B41FA5}">
                      <a16:colId xmlns:a16="http://schemas.microsoft.com/office/drawing/2014/main" val="1102862570"/>
                    </a:ext>
                  </a:extLst>
                </a:gridCol>
              </a:tblGrid>
              <a:tr h="370840">
                <a:tc>
                  <a:txBody>
                    <a:bodyPr/>
                    <a:lstStyle/>
                    <a:p>
                      <a:r>
                        <a:rPr lang="en-GB" b="1" dirty="0">
                          <a:latin typeface="+mn-lt"/>
                        </a:rPr>
                        <a:t>Sticky Knowledge   </a:t>
                      </a:r>
                    </a:p>
                  </a:txBody>
                  <a:tcPr/>
                </a:tc>
                <a:extLst>
                  <a:ext uri="{0D108BD9-81ED-4DB2-BD59-A6C34878D82A}">
                    <a16:rowId xmlns:a16="http://schemas.microsoft.com/office/drawing/2014/main" val="46460490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kern="1200" dirty="0">
                          <a:solidFill>
                            <a:schemeClr val="dk1"/>
                          </a:solidFill>
                          <a:effectLst/>
                          <a:latin typeface="+mn-lt"/>
                          <a:ea typeface="+mn-ea"/>
                          <a:cs typeface="+mn-cs"/>
                        </a:rPr>
                        <a:t>Revisit the Easter story and learn about the Eucharist through visiting a local church or listening to a practising Christian. </a:t>
                      </a:r>
                      <a:endParaRPr lang="en-GB" sz="2000" b="1" dirty="0">
                        <a:latin typeface="+mn-lt"/>
                      </a:endParaRPr>
                    </a:p>
                    <a:p>
                      <a:endParaRPr lang="en-GB" b="1" dirty="0">
                        <a:latin typeface="+mn-lt"/>
                      </a:endParaRPr>
                    </a:p>
                  </a:txBody>
                  <a:tcPr/>
                </a:tc>
                <a:extLst>
                  <a:ext uri="{0D108BD9-81ED-4DB2-BD59-A6C34878D82A}">
                    <a16:rowId xmlns:a16="http://schemas.microsoft.com/office/drawing/2014/main" val="4249779619"/>
                  </a:ext>
                </a:extLst>
              </a:tr>
            </a:tbl>
          </a:graphicData>
        </a:graphic>
      </p:graphicFrame>
      <p:graphicFrame>
        <p:nvGraphicFramePr>
          <p:cNvPr id="4" name="Table 3">
            <a:extLst>
              <a:ext uri="{FF2B5EF4-FFF2-40B4-BE49-F238E27FC236}">
                <a16:creationId xmlns:a16="http://schemas.microsoft.com/office/drawing/2014/main" id="{EF5D76BA-3427-4319-914B-402B3F006210}"/>
              </a:ext>
            </a:extLst>
          </p:cNvPr>
          <p:cNvGraphicFramePr>
            <a:graphicFrameLocks noGrp="1"/>
          </p:cNvGraphicFramePr>
          <p:nvPr>
            <p:extLst>
              <p:ext uri="{D42A27DB-BD31-4B8C-83A1-F6EECF244321}">
                <p14:modId xmlns:p14="http://schemas.microsoft.com/office/powerpoint/2010/main" val="3834380219"/>
              </p:ext>
            </p:extLst>
          </p:nvPr>
        </p:nvGraphicFramePr>
        <p:xfrm>
          <a:off x="16280" y="2071649"/>
          <a:ext cx="2755520" cy="2532793"/>
        </p:xfrm>
        <a:graphic>
          <a:graphicData uri="http://schemas.openxmlformats.org/drawingml/2006/table">
            <a:tbl>
              <a:tblPr firstRow="1" bandRow="1">
                <a:tableStyleId>{5C22544A-7EE6-4342-B048-85BDC9FD1C3A}</a:tableStyleId>
              </a:tblPr>
              <a:tblGrid>
                <a:gridCol w="2755520">
                  <a:extLst>
                    <a:ext uri="{9D8B030D-6E8A-4147-A177-3AD203B41FA5}">
                      <a16:colId xmlns:a16="http://schemas.microsoft.com/office/drawing/2014/main" val="3715538288"/>
                    </a:ext>
                  </a:extLst>
                </a:gridCol>
              </a:tblGrid>
              <a:tr h="407353">
                <a:tc>
                  <a:txBody>
                    <a:bodyPr/>
                    <a:lstStyle/>
                    <a:p>
                      <a:r>
                        <a:rPr lang="en-GB" b="0" dirty="0">
                          <a:latin typeface="+mn-lt"/>
                        </a:rPr>
                        <a:t>Key words</a:t>
                      </a:r>
                    </a:p>
                  </a:txBody>
                  <a:tcPr/>
                </a:tc>
                <a:extLst>
                  <a:ext uri="{0D108BD9-81ED-4DB2-BD59-A6C34878D82A}">
                    <a16:rowId xmlns:a16="http://schemas.microsoft.com/office/drawing/2014/main" val="2733295523"/>
                  </a:ext>
                </a:extLst>
              </a:tr>
              <a:tr h="425088">
                <a:tc>
                  <a:txBody>
                    <a:bodyPr/>
                    <a:lstStyle/>
                    <a:p>
                      <a:r>
                        <a:rPr lang="en-GB" dirty="0">
                          <a:latin typeface="+mn-lt"/>
                        </a:rPr>
                        <a:t>Last Supper</a:t>
                      </a:r>
                    </a:p>
                  </a:txBody>
                  <a:tcPr/>
                </a:tc>
                <a:extLst>
                  <a:ext uri="{0D108BD9-81ED-4DB2-BD59-A6C34878D82A}">
                    <a16:rowId xmlns:a16="http://schemas.microsoft.com/office/drawing/2014/main" val="754281690"/>
                  </a:ext>
                </a:extLst>
              </a:tr>
              <a:tr h="425088">
                <a:tc>
                  <a:txBody>
                    <a:bodyPr/>
                    <a:lstStyle/>
                    <a:p>
                      <a:r>
                        <a:rPr lang="en-GB" dirty="0">
                          <a:latin typeface="+mn-lt"/>
                        </a:rPr>
                        <a:t>Sacrament</a:t>
                      </a:r>
                    </a:p>
                  </a:txBody>
                  <a:tcPr/>
                </a:tc>
                <a:extLst>
                  <a:ext uri="{0D108BD9-81ED-4DB2-BD59-A6C34878D82A}">
                    <a16:rowId xmlns:a16="http://schemas.microsoft.com/office/drawing/2014/main" val="193356979"/>
                  </a:ext>
                </a:extLst>
              </a:tr>
              <a:tr h="425088">
                <a:tc>
                  <a:txBody>
                    <a:bodyPr/>
                    <a:lstStyle/>
                    <a:p>
                      <a:r>
                        <a:rPr lang="en-GB" dirty="0">
                          <a:latin typeface="+mn-lt"/>
                        </a:rPr>
                        <a:t>Lent</a:t>
                      </a:r>
                    </a:p>
                  </a:txBody>
                  <a:tcPr/>
                </a:tc>
                <a:extLst>
                  <a:ext uri="{0D108BD9-81ED-4DB2-BD59-A6C34878D82A}">
                    <a16:rowId xmlns:a16="http://schemas.microsoft.com/office/drawing/2014/main" val="3045282376"/>
                  </a:ext>
                </a:extLst>
              </a:tr>
              <a:tr h="425088">
                <a:tc>
                  <a:txBody>
                    <a:bodyPr/>
                    <a:lstStyle/>
                    <a:p>
                      <a:r>
                        <a:rPr lang="en-GB" dirty="0">
                          <a:latin typeface="+mn-lt"/>
                        </a:rPr>
                        <a:t>Easter</a:t>
                      </a:r>
                    </a:p>
                  </a:txBody>
                  <a:tcPr/>
                </a:tc>
                <a:extLst>
                  <a:ext uri="{0D108BD9-81ED-4DB2-BD59-A6C34878D82A}">
                    <a16:rowId xmlns:a16="http://schemas.microsoft.com/office/drawing/2014/main" val="3041930465"/>
                  </a:ext>
                </a:extLst>
              </a:tr>
              <a:tr h="425088">
                <a:tc>
                  <a:txBody>
                    <a:bodyPr/>
                    <a:lstStyle/>
                    <a:p>
                      <a:r>
                        <a:rPr lang="en-GB" dirty="0">
                          <a:latin typeface="+mn-lt"/>
                        </a:rPr>
                        <a:t>Eucharist</a:t>
                      </a:r>
                    </a:p>
                  </a:txBody>
                  <a:tcPr/>
                </a:tc>
                <a:extLst>
                  <a:ext uri="{0D108BD9-81ED-4DB2-BD59-A6C34878D82A}">
                    <a16:rowId xmlns:a16="http://schemas.microsoft.com/office/drawing/2014/main" val="3980843617"/>
                  </a:ext>
                </a:extLst>
              </a:tr>
            </a:tbl>
          </a:graphicData>
        </a:graphic>
      </p:graphicFrame>
      <p:pic>
        <p:nvPicPr>
          <p:cNvPr id="5" name="Picture 4">
            <a:extLst>
              <a:ext uri="{FF2B5EF4-FFF2-40B4-BE49-F238E27FC236}">
                <a16:creationId xmlns:a16="http://schemas.microsoft.com/office/drawing/2014/main" id="{3A3E4661-61B2-470C-A9E1-07E8D5AB97D3}"/>
              </a:ext>
            </a:extLst>
          </p:cNvPr>
          <p:cNvPicPr>
            <a:picLocks noChangeAspect="1"/>
          </p:cNvPicPr>
          <p:nvPr/>
        </p:nvPicPr>
        <p:blipFill>
          <a:blip r:embed="rId2"/>
          <a:stretch>
            <a:fillRect/>
          </a:stretch>
        </p:blipFill>
        <p:spPr>
          <a:xfrm>
            <a:off x="3495142" y="4581128"/>
            <a:ext cx="5661239" cy="2276872"/>
          </a:xfrm>
          <a:prstGeom prst="rect">
            <a:avLst/>
          </a:prstGeom>
        </p:spPr>
      </p:pic>
      <p:pic>
        <p:nvPicPr>
          <p:cNvPr id="6" name="Picture 5">
            <a:extLst>
              <a:ext uri="{FF2B5EF4-FFF2-40B4-BE49-F238E27FC236}">
                <a16:creationId xmlns:a16="http://schemas.microsoft.com/office/drawing/2014/main" id="{DA597F30-E2C5-4907-8B7A-3D098F3DD051}"/>
              </a:ext>
            </a:extLst>
          </p:cNvPr>
          <p:cNvPicPr>
            <a:picLocks noChangeAspect="1"/>
          </p:cNvPicPr>
          <p:nvPr/>
        </p:nvPicPr>
        <p:blipFill>
          <a:blip r:embed="rId3"/>
          <a:stretch>
            <a:fillRect/>
          </a:stretch>
        </p:blipFill>
        <p:spPr>
          <a:xfrm>
            <a:off x="4827800" y="2063028"/>
            <a:ext cx="4316199" cy="2518100"/>
          </a:xfrm>
          <a:prstGeom prst="rect">
            <a:avLst/>
          </a:prstGeom>
        </p:spPr>
      </p:pic>
      <p:sp>
        <p:nvSpPr>
          <p:cNvPr id="7" name="TextBox 6">
            <a:extLst>
              <a:ext uri="{FF2B5EF4-FFF2-40B4-BE49-F238E27FC236}">
                <a16:creationId xmlns:a16="http://schemas.microsoft.com/office/drawing/2014/main" id="{025AC2F1-C535-431E-B920-92ACBF36A148}"/>
              </a:ext>
            </a:extLst>
          </p:cNvPr>
          <p:cNvSpPr txBox="1"/>
          <p:nvPr/>
        </p:nvSpPr>
        <p:spPr>
          <a:xfrm>
            <a:off x="-40371" y="4126528"/>
            <a:ext cx="3676267" cy="3877985"/>
          </a:xfrm>
          <a:prstGeom prst="rect">
            <a:avLst/>
          </a:prstGeom>
          <a:noFill/>
        </p:spPr>
        <p:txBody>
          <a:bodyPr wrap="square" rtlCol="0">
            <a:spAutoFit/>
          </a:bodyPr>
          <a:lstStyle/>
          <a:p>
            <a:endParaRPr lang="en-GB" dirty="0">
              <a:solidFill>
                <a:srgbClr val="00B0F0"/>
              </a:solidFill>
            </a:endParaRPr>
          </a:p>
          <a:p>
            <a:endParaRPr lang="en-GB" dirty="0">
              <a:solidFill>
                <a:srgbClr val="00B0F0"/>
              </a:solidFill>
            </a:endParaRPr>
          </a:p>
          <a:p>
            <a:r>
              <a:rPr lang="en-GB" sz="1900" dirty="0">
                <a:solidFill>
                  <a:srgbClr val="00B0F0"/>
                </a:solidFill>
              </a:rPr>
              <a:t>Assessment:</a:t>
            </a:r>
          </a:p>
          <a:p>
            <a:r>
              <a:rPr lang="en-GB" sz="1900" dirty="0">
                <a:solidFill>
                  <a:srgbClr val="00B0F0"/>
                </a:solidFill>
              </a:rPr>
              <a:t>What is happening in the pictures?</a:t>
            </a:r>
          </a:p>
          <a:p>
            <a:r>
              <a:rPr lang="en-GB" sz="1900" dirty="0">
                <a:solidFill>
                  <a:srgbClr val="00B0F0"/>
                </a:solidFill>
              </a:rPr>
              <a:t>Why is bread and wine used in the </a:t>
            </a:r>
          </a:p>
          <a:p>
            <a:r>
              <a:rPr lang="en-GB" sz="1900" dirty="0">
                <a:solidFill>
                  <a:srgbClr val="00B0F0"/>
                </a:solidFill>
              </a:rPr>
              <a:t>Eucharist?</a:t>
            </a:r>
          </a:p>
          <a:p>
            <a:r>
              <a:rPr lang="en-GB" sz="1900" dirty="0">
                <a:solidFill>
                  <a:srgbClr val="00B0F0"/>
                </a:solidFill>
              </a:rPr>
              <a:t>Why do Christians call the day Jesus died Good Friday? </a:t>
            </a:r>
          </a:p>
          <a:p>
            <a:endParaRPr lang="en-GB" dirty="0"/>
          </a:p>
          <a:p>
            <a:endParaRPr lang="en-GB" dirty="0"/>
          </a:p>
          <a:p>
            <a:endParaRPr lang="en-GB" dirty="0"/>
          </a:p>
          <a:p>
            <a:endParaRPr lang="en-GB" dirty="0"/>
          </a:p>
          <a:p>
            <a:endParaRPr lang="en-GB" dirty="0"/>
          </a:p>
        </p:txBody>
      </p:sp>
      <p:pic>
        <p:nvPicPr>
          <p:cNvPr id="8" name="Picture 7">
            <a:extLst>
              <a:ext uri="{FF2B5EF4-FFF2-40B4-BE49-F238E27FC236}">
                <a16:creationId xmlns:a16="http://schemas.microsoft.com/office/drawing/2014/main" id="{3573A7D0-90D4-254A-B85E-C56567FF511C}"/>
              </a:ext>
            </a:extLst>
          </p:cNvPr>
          <p:cNvPicPr>
            <a:picLocks noChangeAspect="1"/>
          </p:cNvPicPr>
          <p:nvPr/>
        </p:nvPicPr>
        <p:blipFill>
          <a:blip r:embed="rId4"/>
          <a:stretch>
            <a:fillRect/>
          </a:stretch>
        </p:blipFill>
        <p:spPr>
          <a:xfrm>
            <a:off x="2771800" y="2063028"/>
            <a:ext cx="2063544" cy="2532792"/>
          </a:xfrm>
          <a:prstGeom prst="rect">
            <a:avLst/>
          </a:prstGeom>
        </p:spPr>
      </p:pic>
    </p:spTree>
    <p:extLst>
      <p:ext uri="{BB962C8B-B14F-4D97-AF65-F5344CB8AC3E}">
        <p14:creationId xmlns:p14="http://schemas.microsoft.com/office/powerpoint/2010/main" val="3845845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131107" y="284884"/>
            <a:ext cx="9242595" cy="584775"/>
          </a:xfrm>
          <a:prstGeom prst="rect">
            <a:avLst/>
          </a:prstGeom>
          <a:noFill/>
        </p:spPr>
        <p:txBody>
          <a:bodyPr wrap="none" rtlCol="0">
            <a:spAutoFit/>
          </a:bodyPr>
          <a:lstStyle/>
          <a:p>
            <a:r>
              <a:rPr lang="en-GB" sz="3200" b="1" dirty="0"/>
              <a:t> 8 Sacred texts and stories, their guidance and impact</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42476942"/>
              </p:ext>
            </p:extLst>
          </p:nvPr>
        </p:nvGraphicFramePr>
        <p:xfrm>
          <a:off x="1" y="2730570"/>
          <a:ext cx="4702858" cy="4131547"/>
        </p:xfrm>
        <a:graphic>
          <a:graphicData uri="http://schemas.openxmlformats.org/drawingml/2006/table">
            <a:tbl>
              <a:tblPr firstRow="1" bandRow="1">
                <a:tableStyleId>{5C22544A-7EE6-4342-B048-85BDC9FD1C3A}</a:tableStyleId>
              </a:tblPr>
              <a:tblGrid>
                <a:gridCol w="4702858">
                  <a:extLst>
                    <a:ext uri="{9D8B030D-6E8A-4147-A177-3AD203B41FA5}">
                      <a16:colId xmlns:a16="http://schemas.microsoft.com/office/drawing/2014/main" val="20000"/>
                    </a:ext>
                  </a:extLst>
                </a:gridCol>
              </a:tblGrid>
              <a:tr h="514043">
                <a:tc>
                  <a:txBody>
                    <a:bodyPr/>
                    <a:lstStyle/>
                    <a:p>
                      <a:r>
                        <a:rPr lang="en-GB" sz="2800" b="1" dirty="0">
                          <a:latin typeface="+mn-lt"/>
                        </a:rPr>
                        <a:t>Sticky Knowledge</a:t>
                      </a:r>
                    </a:p>
                  </a:txBody>
                  <a:tcPr/>
                </a:tc>
                <a:extLst>
                  <a:ext uri="{0D108BD9-81ED-4DB2-BD59-A6C34878D82A}">
                    <a16:rowId xmlns:a16="http://schemas.microsoft.com/office/drawing/2014/main" val="10000"/>
                  </a:ext>
                </a:extLst>
              </a:tr>
              <a:tr h="224379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kern="1200" dirty="0">
                          <a:solidFill>
                            <a:schemeClr val="dk1"/>
                          </a:solidFill>
                          <a:effectLst/>
                          <a:latin typeface="+mn-lt"/>
                          <a:ea typeface="+mn-ea"/>
                          <a:cs typeface="+mn-cs"/>
                        </a:rPr>
                        <a:t>Enquire about what is wisdom, explore the power of faith stories and sacred writing from the Christian and Islamic traditions (e.g. The Good Samaritan, The story of Muhammad) and respond to the impact of these on religious followers. </a:t>
                      </a:r>
                      <a:endParaRPr lang="en-GB" sz="2000" b="1" dirty="0">
                        <a:latin typeface="+mn-lt"/>
                      </a:endParaRPr>
                    </a:p>
                  </a:txBody>
                  <a:tcPr/>
                </a:tc>
                <a:extLst>
                  <a:ext uri="{0D108BD9-81ED-4DB2-BD59-A6C34878D82A}">
                    <a16:rowId xmlns:a16="http://schemas.microsoft.com/office/drawing/2014/main" val="10001"/>
                  </a:ext>
                </a:extLst>
              </a:tr>
              <a:tr h="13695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kern="1200" dirty="0">
                          <a:solidFill>
                            <a:schemeClr val="dk1"/>
                          </a:solidFill>
                          <a:effectLst/>
                          <a:latin typeface="+mn-lt"/>
                          <a:ea typeface="+mn-ea"/>
                          <a:cs typeface="+mn-cs"/>
                        </a:rPr>
                        <a:t>Consider what is a sacred text, beliefs about its origin and how it should be treated (e.g. The Qur’an and The Bible). </a:t>
                      </a:r>
                      <a:endParaRPr lang="en-GB" sz="2000" b="1" dirty="0">
                        <a:latin typeface="+mn-lt"/>
                      </a:endParaRPr>
                    </a:p>
                  </a:txBody>
                  <a:tcPr/>
                </a:tc>
                <a:extLst>
                  <a:ext uri="{0D108BD9-81ED-4DB2-BD59-A6C34878D82A}">
                    <a16:rowId xmlns:a16="http://schemas.microsoft.com/office/drawing/2014/main" val="10002"/>
                  </a:ext>
                </a:extLst>
              </a:tr>
            </a:tbl>
          </a:graphicData>
        </a:graphic>
      </p:graphicFrame>
      <p:pic>
        <p:nvPicPr>
          <p:cNvPr id="2052" name="Picture 4" descr="Image result for muhammad and spide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7" y="879963"/>
            <a:ext cx="4702858" cy="183635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good samaritan">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08865" y="869658"/>
            <a:ext cx="4435135" cy="185696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Table 10">
            <a:extLst>
              <a:ext uri="{FF2B5EF4-FFF2-40B4-BE49-F238E27FC236}">
                <a16:creationId xmlns:a16="http://schemas.microsoft.com/office/drawing/2014/main" id="{E54C6982-36AC-4863-A50A-DC9F1CDAE2E7}"/>
              </a:ext>
            </a:extLst>
          </p:cNvPr>
          <p:cNvGraphicFramePr>
            <a:graphicFrameLocks noGrp="1"/>
          </p:cNvGraphicFramePr>
          <p:nvPr>
            <p:extLst>
              <p:ext uri="{D42A27DB-BD31-4B8C-83A1-F6EECF244321}">
                <p14:modId xmlns:p14="http://schemas.microsoft.com/office/powerpoint/2010/main" val="3843943099"/>
              </p:ext>
            </p:extLst>
          </p:nvPr>
        </p:nvGraphicFramePr>
        <p:xfrm>
          <a:off x="4708865" y="2726626"/>
          <a:ext cx="4435135" cy="3150646"/>
        </p:xfrm>
        <a:graphic>
          <a:graphicData uri="http://schemas.openxmlformats.org/drawingml/2006/table">
            <a:tbl>
              <a:tblPr firstRow="1" bandRow="1">
                <a:tableStyleId>{5C22544A-7EE6-4342-B048-85BDC9FD1C3A}</a:tableStyleId>
              </a:tblPr>
              <a:tblGrid>
                <a:gridCol w="2015744">
                  <a:extLst>
                    <a:ext uri="{9D8B030D-6E8A-4147-A177-3AD203B41FA5}">
                      <a16:colId xmlns:a16="http://schemas.microsoft.com/office/drawing/2014/main" val="3526233291"/>
                    </a:ext>
                  </a:extLst>
                </a:gridCol>
                <a:gridCol w="2419391">
                  <a:extLst>
                    <a:ext uri="{9D8B030D-6E8A-4147-A177-3AD203B41FA5}">
                      <a16:colId xmlns:a16="http://schemas.microsoft.com/office/drawing/2014/main" val="233005342"/>
                    </a:ext>
                  </a:extLst>
                </a:gridCol>
              </a:tblGrid>
              <a:tr h="331647">
                <a:tc>
                  <a:txBody>
                    <a:bodyPr/>
                    <a:lstStyle/>
                    <a:p>
                      <a:r>
                        <a:rPr lang="en-GB" sz="1400" b="0" dirty="0">
                          <a:latin typeface="+mn-lt"/>
                        </a:rPr>
                        <a:t>Key words</a:t>
                      </a:r>
                    </a:p>
                  </a:txBody>
                  <a:tcPr/>
                </a:tc>
                <a:tc>
                  <a:txBody>
                    <a:bodyPr/>
                    <a:lstStyle/>
                    <a:p>
                      <a:r>
                        <a:rPr lang="en-GB" sz="1400" b="0" dirty="0">
                          <a:latin typeface="+mn-lt"/>
                        </a:rPr>
                        <a:t>Definitions</a:t>
                      </a:r>
                    </a:p>
                  </a:txBody>
                  <a:tcPr/>
                </a:tc>
                <a:extLst>
                  <a:ext uri="{0D108BD9-81ED-4DB2-BD59-A6C34878D82A}">
                    <a16:rowId xmlns:a16="http://schemas.microsoft.com/office/drawing/2014/main" val="873955406"/>
                  </a:ext>
                </a:extLst>
              </a:tr>
              <a:tr h="331647">
                <a:tc>
                  <a:txBody>
                    <a:bodyPr/>
                    <a:lstStyle/>
                    <a:p>
                      <a:r>
                        <a:rPr lang="en-GB" sz="1400" b="0" dirty="0">
                          <a:latin typeface="+mn-lt"/>
                        </a:rPr>
                        <a:t>Samaritan</a:t>
                      </a:r>
                    </a:p>
                  </a:txBody>
                  <a:tcPr/>
                </a:tc>
                <a:tc>
                  <a:txBody>
                    <a:bodyPr/>
                    <a:lstStyle/>
                    <a:p>
                      <a:r>
                        <a:rPr lang="en-GB" sz="1400" b="0" dirty="0">
                          <a:latin typeface="+mn-lt"/>
                        </a:rPr>
                        <a:t>A helpful person</a:t>
                      </a:r>
                    </a:p>
                  </a:txBody>
                  <a:tcPr/>
                </a:tc>
                <a:extLst>
                  <a:ext uri="{0D108BD9-81ED-4DB2-BD59-A6C34878D82A}">
                    <a16:rowId xmlns:a16="http://schemas.microsoft.com/office/drawing/2014/main" val="2287766861"/>
                  </a:ext>
                </a:extLst>
              </a:tr>
              <a:tr h="331647">
                <a:tc>
                  <a:txBody>
                    <a:bodyPr/>
                    <a:lstStyle/>
                    <a:p>
                      <a:r>
                        <a:rPr lang="en-GB" sz="1400" b="0" dirty="0">
                          <a:latin typeface="+mn-lt"/>
                        </a:rPr>
                        <a:t>Levite</a:t>
                      </a:r>
                    </a:p>
                  </a:txBody>
                  <a:tcPr/>
                </a:tc>
                <a:tc>
                  <a:txBody>
                    <a:bodyPr/>
                    <a:lstStyle/>
                    <a:p>
                      <a:r>
                        <a:rPr lang="en-GB" sz="1400" b="0" dirty="0">
                          <a:latin typeface="+mn-lt"/>
                        </a:rPr>
                        <a:t>Member of Hebrew tribe</a:t>
                      </a:r>
                    </a:p>
                  </a:txBody>
                  <a:tcPr/>
                </a:tc>
                <a:extLst>
                  <a:ext uri="{0D108BD9-81ED-4DB2-BD59-A6C34878D82A}">
                    <a16:rowId xmlns:a16="http://schemas.microsoft.com/office/drawing/2014/main" val="2530710751"/>
                  </a:ext>
                </a:extLst>
              </a:tr>
              <a:tr h="563800">
                <a:tc>
                  <a:txBody>
                    <a:bodyPr/>
                    <a:lstStyle/>
                    <a:p>
                      <a:r>
                        <a:rPr lang="en-GB" sz="1400" b="0" dirty="0">
                          <a:latin typeface="+mn-lt"/>
                        </a:rPr>
                        <a:t>Prophet</a:t>
                      </a:r>
                    </a:p>
                  </a:txBody>
                  <a:tcPr/>
                </a:tc>
                <a:tc>
                  <a:txBody>
                    <a:bodyPr/>
                    <a:lstStyle/>
                    <a:p>
                      <a:r>
                        <a:rPr lang="en-GB" sz="1400" b="0" dirty="0">
                          <a:latin typeface="+mn-lt"/>
                        </a:rPr>
                        <a:t>Person believed to be speak on behalf of a  God</a:t>
                      </a:r>
                    </a:p>
                  </a:txBody>
                  <a:tcPr/>
                </a:tc>
                <a:extLst>
                  <a:ext uri="{0D108BD9-81ED-4DB2-BD59-A6C34878D82A}">
                    <a16:rowId xmlns:a16="http://schemas.microsoft.com/office/drawing/2014/main" val="4232939944"/>
                  </a:ext>
                </a:extLst>
              </a:tr>
              <a:tr h="331647">
                <a:tc>
                  <a:txBody>
                    <a:bodyPr/>
                    <a:lstStyle/>
                    <a:p>
                      <a:r>
                        <a:rPr lang="en-GB" sz="1400" b="0" dirty="0">
                          <a:latin typeface="+mn-lt"/>
                        </a:rPr>
                        <a:t>Prophet Muhammad</a:t>
                      </a:r>
                    </a:p>
                  </a:txBody>
                  <a:tcPr/>
                </a:tc>
                <a:tc>
                  <a:txBody>
                    <a:bodyPr/>
                    <a:lstStyle/>
                    <a:p>
                      <a:r>
                        <a:rPr lang="en-GB" sz="1400" b="0" dirty="0">
                          <a:latin typeface="+mn-lt"/>
                        </a:rPr>
                        <a:t>The founder of Islam</a:t>
                      </a:r>
                    </a:p>
                  </a:txBody>
                  <a:tcPr/>
                </a:tc>
                <a:extLst>
                  <a:ext uri="{0D108BD9-81ED-4DB2-BD59-A6C34878D82A}">
                    <a16:rowId xmlns:a16="http://schemas.microsoft.com/office/drawing/2014/main" val="890286260"/>
                  </a:ext>
                </a:extLst>
              </a:tr>
              <a:tr h="1260258">
                <a:tc>
                  <a:txBody>
                    <a:bodyPr/>
                    <a:lstStyle/>
                    <a:p>
                      <a:r>
                        <a:rPr lang="en-GB" sz="1400" b="0" dirty="0">
                          <a:latin typeface="+mn-lt"/>
                        </a:rPr>
                        <a:t>Mecca</a:t>
                      </a:r>
                    </a:p>
                  </a:txBody>
                  <a:tcPr/>
                </a:tc>
                <a:tc>
                  <a:txBody>
                    <a:bodyPr/>
                    <a:lstStyle/>
                    <a:p>
                      <a:r>
                        <a:rPr lang="en-GB" sz="1400" b="0" dirty="0">
                          <a:latin typeface="+mn-lt"/>
                        </a:rPr>
                        <a:t>Holy city in </a:t>
                      </a:r>
                      <a:r>
                        <a:rPr lang="en-GB" sz="1400" b="0" dirty="0" err="1">
                          <a:latin typeface="+mn-lt"/>
                        </a:rPr>
                        <a:t>Saudia</a:t>
                      </a:r>
                      <a:r>
                        <a:rPr lang="en-GB" sz="1400" b="0" dirty="0">
                          <a:latin typeface="+mn-lt"/>
                        </a:rPr>
                        <a:t> Arabia thought to be the birthplace of Muhammad.</a:t>
                      </a:r>
                    </a:p>
                    <a:p>
                      <a:r>
                        <a:rPr lang="en-GB" sz="1400" b="0" dirty="0">
                          <a:latin typeface="+mn-lt"/>
                        </a:rPr>
                        <a:t>The Hajj is an annual pilgrimage to Mecca</a:t>
                      </a:r>
                    </a:p>
                  </a:txBody>
                  <a:tcPr/>
                </a:tc>
                <a:extLst>
                  <a:ext uri="{0D108BD9-81ED-4DB2-BD59-A6C34878D82A}">
                    <a16:rowId xmlns:a16="http://schemas.microsoft.com/office/drawing/2014/main" val="2113351301"/>
                  </a:ext>
                </a:extLst>
              </a:tr>
            </a:tbl>
          </a:graphicData>
        </a:graphic>
      </p:graphicFrame>
      <p:sp>
        <p:nvSpPr>
          <p:cNvPr id="2" name="TextBox 1">
            <a:extLst>
              <a:ext uri="{FF2B5EF4-FFF2-40B4-BE49-F238E27FC236}">
                <a16:creationId xmlns:a16="http://schemas.microsoft.com/office/drawing/2014/main" id="{1CEEE04D-23BF-3948-B5A6-66D6A47FFA76}"/>
              </a:ext>
            </a:extLst>
          </p:cNvPr>
          <p:cNvSpPr txBox="1"/>
          <p:nvPr/>
        </p:nvSpPr>
        <p:spPr>
          <a:xfrm>
            <a:off x="4702859" y="5805264"/>
            <a:ext cx="4549661" cy="1369606"/>
          </a:xfrm>
          <a:prstGeom prst="rect">
            <a:avLst/>
          </a:prstGeom>
          <a:noFill/>
        </p:spPr>
        <p:txBody>
          <a:bodyPr wrap="square" rtlCol="0">
            <a:spAutoFit/>
          </a:bodyPr>
          <a:lstStyle/>
          <a:p>
            <a:r>
              <a:rPr lang="en-US" sz="1300" dirty="0">
                <a:solidFill>
                  <a:srgbClr val="00B0F0"/>
                </a:solidFill>
              </a:rPr>
              <a:t>Assessment: </a:t>
            </a:r>
          </a:p>
          <a:p>
            <a:r>
              <a:rPr lang="en-GB" sz="1300" dirty="0">
                <a:solidFill>
                  <a:srgbClr val="00B0F0"/>
                </a:solidFill>
              </a:rPr>
              <a:t>Who was Jesus?</a:t>
            </a:r>
          </a:p>
          <a:p>
            <a:r>
              <a:rPr lang="en-GB" sz="1300" dirty="0">
                <a:solidFill>
                  <a:srgbClr val="00B0F0"/>
                </a:solidFill>
              </a:rPr>
              <a:t>Retell a faith story and explain its significance.</a:t>
            </a:r>
          </a:p>
          <a:p>
            <a:r>
              <a:rPr lang="en-GB" sz="1300" dirty="0">
                <a:solidFill>
                  <a:srgbClr val="00B0F0"/>
                </a:solidFill>
              </a:rPr>
              <a:t>What is a sacred text and how do people show respect when using them in worship?  </a:t>
            </a:r>
            <a:endParaRPr lang="en-US" sz="1300" dirty="0">
              <a:solidFill>
                <a:srgbClr val="00B0F0"/>
              </a:solidFill>
            </a:endParaRPr>
          </a:p>
          <a:p>
            <a:endParaRPr lang="en-US" dirty="0"/>
          </a:p>
        </p:txBody>
      </p:sp>
    </p:spTree>
    <p:extLst>
      <p:ext uri="{BB962C8B-B14F-4D97-AF65-F5344CB8AC3E}">
        <p14:creationId xmlns:p14="http://schemas.microsoft.com/office/powerpoint/2010/main" val="2609384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rmAutofit/>
          </a:bodyPr>
          <a:lstStyle/>
          <a:p>
            <a:r>
              <a:rPr lang="en-GB" sz="2800" b="1" dirty="0"/>
              <a:t>9 Taking responsibility for living together, values and respect</a:t>
            </a:r>
          </a:p>
        </p:txBody>
      </p:sp>
      <p:graphicFrame>
        <p:nvGraphicFramePr>
          <p:cNvPr id="3" name="Table 2"/>
          <p:cNvGraphicFramePr>
            <a:graphicFrameLocks noGrp="1"/>
          </p:cNvGraphicFramePr>
          <p:nvPr>
            <p:extLst>
              <p:ext uri="{D42A27DB-BD31-4B8C-83A1-F6EECF244321}">
                <p14:modId xmlns:p14="http://schemas.microsoft.com/office/powerpoint/2010/main" val="2951545119"/>
              </p:ext>
            </p:extLst>
          </p:nvPr>
        </p:nvGraphicFramePr>
        <p:xfrm>
          <a:off x="0" y="951256"/>
          <a:ext cx="9144000" cy="1757662"/>
        </p:xfrm>
        <a:graphic>
          <a:graphicData uri="http://schemas.openxmlformats.org/drawingml/2006/table">
            <a:tbl>
              <a:tblPr firstRow="1" bandRow="1">
                <a:tableStyleId>{5C22544A-7EE6-4342-B048-85BDC9FD1C3A}</a:tableStyleId>
              </a:tblPr>
              <a:tblGrid>
                <a:gridCol w="9144000">
                  <a:extLst>
                    <a:ext uri="{9D8B030D-6E8A-4147-A177-3AD203B41FA5}">
                      <a16:colId xmlns:a16="http://schemas.microsoft.com/office/drawing/2014/main" val="20000"/>
                    </a:ext>
                  </a:extLst>
                </a:gridCol>
              </a:tblGrid>
              <a:tr h="394798">
                <a:tc>
                  <a:txBody>
                    <a:bodyPr/>
                    <a:lstStyle/>
                    <a:p>
                      <a:r>
                        <a:rPr lang="en-GB" dirty="0">
                          <a:latin typeface="+mn-lt"/>
                        </a:rPr>
                        <a:t>Sticky Knowledge</a:t>
                      </a:r>
                    </a:p>
                  </a:txBody>
                  <a:tcPr/>
                </a:tc>
                <a:extLst>
                  <a:ext uri="{0D108BD9-81ED-4DB2-BD59-A6C34878D82A}">
                    <a16:rowId xmlns:a16="http://schemas.microsoft.com/office/drawing/2014/main" val="10000"/>
                  </a:ext>
                </a:extLst>
              </a:tr>
              <a:tr h="6814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Consider our responsibility for the world and for each other and some religious and worldview responses </a:t>
                      </a:r>
                      <a:r>
                        <a:rPr lang="en-GB" sz="1800" b="1" kern="1200" dirty="0" err="1">
                          <a:solidFill>
                            <a:schemeClr val="dk1"/>
                          </a:solidFill>
                          <a:effectLst/>
                          <a:latin typeface="+mn-lt"/>
                          <a:ea typeface="+mn-ea"/>
                          <a:cs typeface="+mn-cs"/>
                        </a:rPr>
                        <a:t>e.g</a:t>
                      </a:r>
                      <a:r>
                        <a:rPr lang="en-GB" sz="1800" b="1" kern="1200" dirty="0">
                          <a:solidFill>
                            <a:schemeClr val="dk1"/>
                          </a:solidFill>
                          <a:effectLst/>
                          <a:latin typeface="+mn-lt"/>
                          <a:ea typeface="+mn-ea"/>
                          <a:cs typeface="+mn-cs"/>
                        </a:rPr>
                        <a:t> What kind of world did Jesus want? </a:t>
                      </a:r>
                    </a:p>
                  </a:txBody>
                  <a:tcPr/>
                </a:tc>
                <a:extLst>
                  <a:ext uri="{0D108BD9-81ED-4DB2-BD59-A6C34878D82A}">
                    <a16:rowId xmlns:a16="http://schemas.microsoft.com/office/drawing/2014/main" val="10001"/>
                  </a:ext>
                </a:extLst>
              </a:tr>
              <a:tr h="6814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dk1"/>
                          </a:solidFill>
                          <a:effectLst/>
                          <a:latin typeface="+mn-lt"/>
                          <a:ea typeface="+mn-ea"/>
                          <a:cs typeface="+mn-cs"/>
                        </a:rPr>
                        <a:t>Know what rules different communities follow about caring for the world/each other. Think about what is important and what is valued and compile a moral values charter.</a:t>
                      </a:r>
                      <a:endParaRPr lang="en-GB" b="1" dirty="0"/>
                    </a:p>
                  </a:txBody>
                  <a:tcPr/>
                </a:tc>
                <a:extLst>
                  <a:ext uri="{0D108BD9-81ED-4DB2-BD59-A6C34878D82A}">
                    <a16:rowId xmlns:a16="http://schemas.microsoft.com/office/drawing/2014/main" val="131238095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972468693"/>
              </p:ext>
            </p:extLst>
          </p:nvPr>
        </p:nvGraphicFramePr>
        <p:xfrm>
          <a:off x="1" y="2708918"/>
          <a:ext cx="3779911" cy="3197825"/>
        </p:xfrm>
        <a:graphic>
          <a:graphicData uri="http://schemas.openxmlformats.org/drawingml/2006/table">
            <a:tbl>
              <a:tblPr firstRow="1" bandRow="1">
                <a:tableStyleId>{5C22544A-7EE6-4342-B048-85BDC9FD1C3A}</a:tableStyleId>
              </a:tblPr>
              <a:tblGrid>
                <a:gridCol w="3779911">
                  <a:extLst>
                    <a:ext uri="{9D8B030D-6E8A-4147-A177-3AD203B41FA5}">
                      <a16:colId xmlns:a16="http://schemas.microsoft.com/office/drawing/2014/main" val="20000"/>
                    </a:ext>
                  </a:extLst>
                </a:gridCol>
              </a:tblGrid>
              <a:tr h="639565">
                <a:tc>
                  <a:txBody>
                    <a:bodyPr/>
                    <a:lstStyle/>
                    <a:p>
                      <a:r>
                        <a:rPr lang="en-GB" b="0" dirty="0">
                          <a:latin typeface="+mn-lt"/>
                        </a:rPr>
                        <a:t>Key words</a:t>
                      </a:r>
                    </a:p>
                  </a:txBody>
                  <a:tcPr/>
                </a:tc>
                <a:extLst>
                  <a:ext uri="{0D108BD9-81ED-4DB2-BD59-A6C34878D82A}">
                    <a16:rowId xmlns:a16="http://schemas.microsoft.com/office/drawing/2014/main" val="10000"/>
                  </a:ext>
                </a:extLst>
              </a:tr>
              <a:tr h="639565">
                <a:tc>
                  <a:txBody>
                    <a:bodyPr/>
                    <a:lstStyle/>
                    <a:p>
                      <a:r>
                        <a:rPr lang="en-GB" b="0" dirty="0">
                          <a:latin typeface="+mn-lt"/>
                        </a:rPr>
                        <a:t>Responsibility</a:t>
                      </a:r>
                    </a:p>
                  </a:txBody>
                  <a:tcPr/>
                </a:tc>
                <a:extLst>
                  <a:ext uri="{0D108BD9-81ED-4DB2-BD59-A6C34878D82A}">
                    <a16:rowId xmlns:a16="http://schemas.microsoft.com/office/drawing/2014/main" val="10001"/>
                  </a:ext>
                </a:extLst>
              </a:tr>
              <a:tr h="639565">
                <a:tc>
                  <a:txBody>
                    <a:bodyPr/>
                    <a:lstStyle/>
                    <a:p>
                      <a:r>
                        <a:rPr lang="en-GB" b="0" dirty="0">
                          <a:latin typeface="+mn-lt"/>
                        </a:rPr>
                        <a:t>Rules</a:t>
                      </a:r>
                    </a:p>
                  </a:txBody>
                  <a:tcPr/>
                </a:tc>
                <a:extLst>
                  <a:ext uri="{0D108BD9-81ED-4DB2-BD59-A6C34878D82A}">
                    <a16:rowId xmlns:a16="http://schemas.microsoft.com/office/drawing/2014/main" val="10002"/>
                  </a:ext>
                </a:extLst>
              </a:tr>
              <a:tr h="639565">
                <a:tc>
                  <a:txBody>
                    <a:bodyPr/>
                    <a:lstStyle/>
                    <a:p>
                      <a:r>
                        <a:rPr lang="en-GB" b="0" dirty="0">
                          <a:latin typeface="+mn-lt"/>
                        </a:rPr>
                        <a:t>Moral</a:t>
                      </a:r>
                    </a:p>
                  </a:txBody>
                  <a:tcPr/>
                </a:tc>
                <a:extLst>
                  <a:ext uri="{0D108BD9-81ED-4DB2-BD59-A6C34878D82A}">
                    <a16:rowId xmlns:a16="http://schemas.microsoft.com/office/drawing/2014/main" val="4243469042"/>
                  </a:ext>
                </a:extLst>
              </a:tr>
              <a:tr h="639565">
                <a:tc>
                  <a:txBody>
                    <a:bodyPr/>
                    <a:lstStyle/>
                    <a:p>
                      <a:r>
                        <a:rPr lang="en-GB" b="0" dirty="0">
                          <a:latin typeface="+mn-lt"/>
                        </a:rPr>
                        <a:t>Values</a:t>
                      </a:r>
                    </a:p>
                  </a:txBody>
                  <a:tcPr/>
                </a:tc>
                <a:extLst>
                  <a:ext uri="{0D108BD9-81ED-4DB2-BD59-A6C34878D82A}">
                    <a16:rowId xmlns:a16="http://schemas.microsoft.com/office/drawing/2014/main" val="3905792000"/>
                  </a:ext>
                </a:extLst>
              </a:tr>
            </a:tbl>
          </a:graphicData>
        </a:graphic>
      </p:graphicFrame>
      <p:sp>
        <p:nvSpPr>
          <p:cNvPr id="6" name="TextBox 5"/>
          <p:cNvSpPr txBox="1"/>
          <p:nvPr/>
        </p:nvSpPr>
        <p:spPr>
          <a:xfrm>
            <a:off x="-53747" y="5977808"/>
            <a:ext cx="8712968" cy="923330"/>
          </a:xfrm>
          <a:prstGeom prst="rect">
            <a:avLst/>
          </a:prstGeom>
          <a:noFill/>
        </p:spPr>
        <p:txBody>
          <a:bodyPr wrap="square" rtlCol="0">
            <a:spAutoFit/>
          </a:bodyPr>
          <a:lstStyle/>
          <a:p>
            <a:r>
              <a:rPr lang="en-GB" dirty="0">
                <a:solidFill>
                  <a:srgbClr val="00B0F0"/>
                </a:solidFill>
              </a:rPr>
              <a:t>Assessment:</a:t>
            </a:r>
          </a:p>
          <a:p>
            <a:r>
              <a:rPr lang="en-GB" dirty="0">
                <a:solidFill>
                  <a:srgbClr val="00B0F0"/>
                </a:solidFill>
              </a:rPr>
              <a:t>What kind of world did Jesus want? </a:t>
            </a:r>
          </a:p>
          <a:p>
            <a:r>
              <a:rPr lang="en-GB" dirty="0">
                <a:solidFill>
                  <a:srgbClr val="00B0F0"/>
                </a:solidFill>
              </a:rPr>
              <a:t>What would you include in your own set of moral values?</a:t>
            </a:r>
          </a:p>
        </p:txBody>
      </p:sp>
      <p:pic>
        <p:nvPicPr>
          <p:cNvPr id="3074" name="Picture 2" descr="Image result for ten commandment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9704" y="4859777"/>
            <a:ext cx="2664296" cy="19982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D1D9299-02E5-8C4B-8C03-F983A6745279}"/>
              </a:ext>
            </a:extLst>
          </p:cNvPr>
          <p:cNvPicPr>
            <a:picLocks noChangeAspect="1"/>
          </p:cNvPicPr>
          <p:nvPr/>
        </p:nvPicPr>
        <p:blipFill>
          <a:blip r:embed="rId4"/>
          <a:stretch>
            <a:fillRect/>
          </a:stretch>
        </p:blipFill>
        <p:spPr>
          <a:xfrm>
            <a:off x="6472630" y="2727520"/>
            <a:ext cx="2565872" cy="2089944"/>
          </a:xfrm>
          <a:prstGeom prst="rect">
            <a:avLst/>
          </a:prstGeom>
        </p:spPr>
      </p:pic>
      <p:pic>
        <p:nvPicPr>
          <p:cNvPr id="7" name="Picture 6">
            <a:extLst>
              <a:ext uri="{FF2B5EF4-FFF2-40B4-BE49-F238E27FC236}">
                <a16:creationId xmlns:a16="http://schemas.microsoft.com/office/drawing/2014/main" id="{6B295D60-8EF8-284E-946E-20A8B86711FF}"/>
              </a:ext>
            </a:extLst>
          </p:cNvPr>
          <p:cNvPicPr>
            <a:picLocks noChangeAspect="1"/>
          </p:cNvPicPr>
          <p:nvPr/>
        </p:nvPicPr>
        <p:blipFill>
          <a:blip r:embed="rId5"/>
          <a:stretch>
            <a:fillRect/>
          </a:stretch>
        </p:blipFill>
        <p:spPr>
          <a:xfrm>
            <a:off x="4012591" y="2880411"/>
            <a:ext cx="1982334" cy="3097397"/>
          </a:xfrm>
          <a:prstGeom prst="rect">
            <a:avLst/>
          </a:prstGeom>
        </p:spPr>
      </p:pic>
    </p:spTree>
    <p:extLst>
      <p:ext uri="{BB962C8B-B14F-4D97-AF65-F5344CB8AC3E}">
        <p14:creationId xmlns:p14="http://schemas.microsoft.com/office/powerpoint/2010/main" val="3404547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0299D-7473-BB4B-838E-636B82B9AA54}"/>
              </a:ext>
            </a:extLst>
          </p:cNvPr>
          <p:cNvSpPr>
            <a:spLocks noGrp="1"/>
          </p:cNvSpPr>
          <p:nvPr>
            <p:ph type="title"/>
          </p:nvPr>
        </p:nvSpPr>
        <p:spPr>
          <a:xfrm>
            <a:off x="457200" y="163734"/>
            <a:ext cx="8229600" cy="1143000"/>
          </a:xfrm>
        </p:spPr>
        <p:txBody>
          <a:bodyPr>
            <a:normAutofit/>
          </a:bodyPr>
          <a:lstStyle/>
          <a:p>
            <a:r>
              <a:rPr lang="en-US" b="1" dirty="0"/>
              <a:t>10</a:t>
            </a:r>
            <a:r>
              <a:rPr lang="en-US" dirty="0"/>
              <a:t> </a:t>
            </a:r>
            <a:r>
              <a:rPr lang="en-GB" b="1" dirty="0"/>
              <a:t>Right and wrong, just and fair </a:t>
            </a:r>
            <a:endParaRPr lang="en-US" dirty="0"/>
          </a:p>
        </p:txBody>
      </p:sp>
      <p:graphicFrame>
        <p:nvGraphicFramePr>
          <p:cNvPr id="3" name="Table 2">
            <a:extLst>
              <a:ext uri="{FF2B5EF4-FFF2-40B4-BE49-F238E27FC236}">
                <a16:creationId xmlns:a16="http://schemas.microsoft.com/office/drawing/2014/main" id="{A25F5B1F-3867-0E4F-A850-27B52A455D55}"/>
              </a:ext>
            </a:extLst>
          </p:cNvPr>
          <p:cNvGraphicFramePr>
            <a:graphicFrameLocks noGrp="1"/>
          </p:cNvGraphicFramePr>
          <p:nvPr>
            <p:extLst>
              <p:ext uri="{D42A27DB-BD31-4B8C-83A1-F6EECF244321}">
                <p14:modId xmlns:p14="http://schemas.microsoft.com/office/powerpoint/2010/main" val="863649383"/>
              </p:ext>
            </p:extLst>
          </p:nvPr>
        </p:nvGraphicFramePr>
        <p:xfrm>
          <a:off x="8051" y="1340768"/>
          <a:ext cx="9112419" cy="3291840"/>
        </p:xfrm>
        <a:graphic>
          <a:graphicData uri="http://schemas.openxmlformats.org/drawingml/2006/table">
            <a:tbl>
              <a:tblPr firstRow="1" bandRow="1">
                <a:tableStyleId>{5C22544A-7EE6-4342-B048-85BDC9FD1C3A}</a:tableStyleId>
              </a:tblPr>
              <a:tblGrid>
                <a:gridCol w="9112419">
                  <a:extLst>
                    <a:ext uri="{9D8B030D-6E8A-4147-A177-3AD203B41FA5}">
                      <a16:colId xmlns:a16="http://schemas.microsoft.com/office/drawing/2014/main" val="1666234064"/>
                    </a:ext>
                  </a:extLst>
                </a:gridCol>
              </a:tblGrid>
              <a:tr h="370840">
                <a:tc>
                  <a:txBody>
                    <a:bodyPr/>
                    <a:lstStyle/>
                    <a:p>
                      <a:r>
                        <a:rPr lang="en-US" sz="2400" b="1" dirty="0"/>
                        <a:t>Sticky Knowledge</a:t>
                      </a:r>
                    </a:p>
                  </a:txBody>
                  <a:tcPr/>
                </a:tc>
                <a:extLst>
                  <a:ext uri="{0D108BD9-81ED-4DB2-BD59-A6C34878D82A}">
                    <a16:rowId xmlns:a16="http://schemas.microsoft.com/office/drawing/2014/main" val="339890690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t>L</a:t>
                      </a:r>
                      <a:r>
                        <a:rPr lang="en-GB" sz="2400" b="1" kern="1200" dirty="0">
                          <a:solidFill>
                            <a:schemeClr val="dk1"/>
                          </a:solidFill>
                          <a:effectLst/>
                          <a:latin typeface="+mn-lt"/>
                          <a:ea typeface="+mn-ea"/>
                          <a:cs typeface="+mn-cs"/>
                        </a:rPr>
                        <a:t>earn about justice and fairness through the work of development charities (e.g. Christian Aid, Islamic Relief, Oxfam or their local religious charity group) and apply their own ideas on matters that are important. </a:t>
                      </a:r>
                      <a:endParaRPr lang="en-GB" sz="2400" b="1" dirty="0"/>
                    </a:p>
                  </a:txBody>
                  <a:tcPr/>
                </a:tc>
                <a:extLst>
                  <a:ext uri="{0D108BD9-81ED-4DB2-BD59-A6C34878D82A}">
                    <a16:rowId xmlns:a16="http://schemas.microsoft.com/office/drawing/2014/main" val="93584817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t>E</a:t>
                      </a:r>
                      <a:r>
                        <a:rPr lang="en-GB" sz="2400" b="1" kern="1200" dirty="0" err="1">
                          <a:solidFill>
                            <a:schemeClr val="dk1"/>
                          </a:solidFill>
                          <a:effectLst/>
                          <a:latin typeface="+mn-lt"/>
                          <a:ea typeface="+mn-ea"/>
                          <a:cs typeface="+mn-cs"/>
                        </a:rPr>
                        <a:t>xplore</a:t>
                      </a:r>
                      <a:r>
                        <a:rPr lang="en-GB" sz="2400" b="1" kern="1200" dirty="0">
                          <a:solidFill>
                            <a:schemeClr val="dk1"/>
                          </a:solidFill>
                          <a:effectLst/>
                          <a:latin typeface="+mn-lt"/>
                          <a:ea typeface="+mn-ea"/>
                          <a:cs typeface="+mn-cs"/>
                        </a:rPr>
                        <a:t> faith stories that illustrate justice and fairness and how to treat each other (e.g. Zacchaeus the Tax Collector and Widow’s Mite).</a:t>
                      </a:r>
                      <a:endParaRPr lang="en-GB" sz="2400" b="1" dirty="0"/>
                    </a:p>
                  </a:txBody>
                  <a:tcPr/>
                </a:tc>
                <a:extLst>
                  <a:ext uri="{0D108BD9-81ED-4DB2-BD59-A6C34878D82A}">
                    <a16:rowId xmlns:a16="http://schemas.microsoft.com/office/drawing/2014/main" val="317745750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kern="1200" dirty="0">
                          <a:solidFill>
                            <a:schemeClr val="dk1"/>
                          </a:solidFill>
                          <a:effectLst/>
                          <a:latin typeface="+mn-lt"/>
                          <a:ea typeface="+mn-ea"/>
                          <a:cs typeface="+mn-cs"/>
                        </a:rPr>
                        <a:t>Reflect on who decides what is right and what is wrong. </a:t>
                      </a:r>
                      <a:endParaRPr lang="en-GB" sz="2400" b="1" dirty="0"/>
                    </a:p>
                  </a:txBody>
                  <a:tcPr/>
                </a:tc>
                <a:extLst>
                  <a:ext uri="{0D108BD9-81ED-4DB2-BD59-A6C34878D82A}">
                    <a16:rowId xmlns:a16="http://schemas.microsoft.com/office/drawing/2014/main" val="2374582958"/>
                  </a:ext>
                </a:extLst>
              </a:tr>
            </a:tbl>
          </a:graphicData>
        </a:graphic>
      </p:graphicFrame>
      <p:pic>
        <p:nvPicPr>
          <p:cNvPr id="5" name="Picture 2" descr="Image result for peace symbol">
            <a:extLst>
              <a:ext uri="{FF2B5EF4-FFF2-40B4-BE49-F238E27FC236}">
                <a16:creationId xmlns:a16="http://schemas.microsoft.com/office/drawing/2014/main" id="{416C368D-41DC-AC49-BA16-006C60E319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4892818"/>
            <a:ext cx="1781175" cy="178117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B490C568-2E76-B146-971A-317BFD2D40B7}"/>
              </a:ext>
            </a:extLst>
          </p:cNvPr>
          <p:cNvSpPr/>
          <p:nvPr/>
        </p:nvSpPr>
        <p:spPr>
          <a:xfrm>
            <a:off x="-1867" y="4624508"/>
            <a:ext cx="3756383" cy="2308324"/>
          </a:xfrm>
          <a:prstGeom prst="rect">
            <a:avLst/>
          </a:prstGeom>
        </p:spPr>
        <p:txBody>
          <a:bodyPr wrap="square">
            <a:spAutoFit/>
          </a:bodyPr>
          <a:lstStyle/>
          <a:p>
            <a:r>
              <a:rPr lang="en-GB" sz="2400" dirty="0">
                <a:solidFill>
                  <a:srgbClr val="00B0F0"/>
                </a:solidFill>
              </a:rPr>
              <a:t>Assessment:</a:t>
            </a:r>
          </a:p>
          <a:p>
            <a:r>
              <a:rPr lang="en-GB" sz="2400" dirty="0">
                <a:solidFill>
                  <a:srgbClr val="00B0F0"/>
                </a:solidFill>
              </a:rPr>
              <a:t>Can you think of a faith story that shows fairness?</a:t>
            </a:r>
          </a:p>
          <a:p>
            <a:r>
              <a:rPr lang="en-GB" sz="2400" dirty="0">
                <a:solidFill>
                  <a:srgbClr val="00B0F0"/>
                </a:solidFill>
              </a:rPr>
              <a:t>Does fairness mean that everyone gets the same?</a:t>
            </a:r>
          </a:p>
          <a:p>
            <a:r>
              <a:rPr lang="en-GB" sz="2400" dirty="0">
                <a:solidFill>
                  <a:srgbClr val="00B0F0"/>
                </a:solidFill>
              </a:rPr>
              <a:t>How fair is the world?</a:t>
            </a:r>
          </a:p>
        </p:txBody>
      </p:sp>
      <p:pic>
        <p:nvPicPr>
          <p:cNvPr id="1026" name="Picture 2" descr="Fairness is treating everyone impartially, offering unbiased and consistent assistance, and ensuring equal access to resources and tools.">
            <a:extLst>
              <a:ext uri="{FF2B5EF4-FFF2-40B4-BE49-F238E27FC236}">
                <a16:creationId xmlns:a16="http://schemas.microsoft.com/office/drawing/2014/main" id="{16533C92-20B9-D44B-A4B2-6950766353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4516" y="4632860"/>
            <a:ext cx="2880320" cy="2225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64352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694</TotalTime>
  <Words>1233</Words>
  <Application>Microsoft Macintosh PowerPoint</Application>
  <PresentationFormat>On-screen Show (4:3)</PresentationFormat>
  <Paragraphs>145</Paragraphs>
  <Slides>10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Comic Sans MS</vt:lpstr>
      <vt:lpstr>Office Theme</vt:lpstr>
      <vt:lpstr>PowerPoint Presentation</vt:lpstr>
      <vt:lpstr>2 Symbolic expression in prayer and worship   </vt:lpstr>
      <vt:lpstr> Assessment: Can you think of how other countries celebrate Christmas? What are the four main themes of Advent?</vt:lpstr>
      <vt:lpstr>4 Belonging to a family, a community, challenges and religious leadership</vt:lpstr>
      <vt:lpstr>5 Different ideas about God and gods, creation and ultimate questions  </vt:lpstr>
      <vt:lpstr>6 Communicating through sacred spaces and prayer  </vt:lpstr>
      <vt:lpstr>7 Exploring Lent, Holy Week and Salvation</vt:lpstr>
      <vt:lpstr> 8 Sacred texts and stories, their guidance and impact</vt:lpstr>
      <vt:lpstr>9 Taking responsibility for living together, values and respect</vt:lpstr>
      <vt:lpstr>10 Right and wrong, just and fair </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D Guy</dc:creator>
  <cp:lastModifiedBy>Paul Laing</cp:lastModifiedBy>
  <cp:revision>115</cp:revision>
  <dcterms:created xsi:type="dcterms:W3CDTF">2019-05-23T13:16:46Z</dcterms:created>
  <dcterms:modified xsi:type="dcterms:W3CDTF">2020-07-02T19:01:53Z</dcterms:modified>
</cp:coreProperties>
</file>