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Heading Now 71-78" panose="020B0604020202020204" charset="0"/>
      <p:regular r:id="rId3"/>
    </p:embeddedFont>
    <p:embeddedFont>
      <p:font typeface="Inter" panose="020B0604020202020204" charset="0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89" autoAdjust="0"/>
    <p:restoredTop sz="94622" autoAdjust="0"/>
  </p:normalViewPr>
  <p:slideViewPr>
    <p:cSldViewPr>
      <p:cViewPr varScale="1">
        <p:scale>
          <a:sx n="70" d="100"/>
          <a:sy n="70" d="100"/>
        </p:scale>
        <p:origin x="612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398523" y="5895742"/>
            <a:ext cx="5331446" cy="3682965"/>
            <a:chOff x="0" y="0"/>
            <a:chExt cx="2386955" cy="164890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86954" cy="1648909"/>
            </a:xfrm>
            <a:custGeom>
              <a:avLst/>
              <a:gdLst/>
              <a:ahLst/>
              <a:cxnLst/>
              <a:rect l="l" t="t" r="r" b="b"/>
              <a:pathLst>
                <a:path w="2386954" h="1648909">
                  <a:moveTo>
                    <a:pt x="0" y="0"/>
                  </a:moveTo>
                  <a:lnTo>
                    <a:pt x="2386954" y="0"/>
                  </a:lnTo>
                  <a:lnTo>
                    <a:pt x="2386954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DE5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2121552" y="5895742"/>
            <a:ext cx="5331993" cy="3682965"/>
            <a:chOff x="0" y="0"/>
            <a:chExt cx="2387199" cy="164890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99ACFF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6336887" y="1899622"/>
            <a:ext cx="5331993" cy="3657545"/>
            <a:chOff x="0" y="0"/>
            <a:chExt cx="2387199" cy="163752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87199" cy="1637528"/>
            </a:xfrm>
            <a:custGeom>
              <a:avLst/>
              <a:gdLst/>
              <a:ahLst/>
              <a:cxnLst/>
              <a:rect l="l" t="t" r="r" b="b"/>
              <a:pathLst>
                <a:path w="2387199" h="1637528">
                  <a:moveTo>
                    <a:pt x="0" y="0"/>
                  </a:moveTo>
                  <a:lnTo>
                    <a:pt x="2387199" y="0"/>
                  </a:lnTo>
                  <a:lnTo>
                    <a:pt x="2387199" y="1637528"/>
                  </a:lnTo>
                  <a:lnTo>
                    <a:pt x="0" y="1637528"/>
                  </a:lnTo>
                  <a:close/>
                </a:path>
              </a:pathLst>
            </a:custGeom>
            <a:solidFill>
              <a:srgbClr val="D6E8FF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12121552" y="1840280"/>
            <a:ext cx="5331993" cy="3682965"/>
            <a:chOff x="0" y="0"/>
            <a:chExt cx="2387199" cy="164890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F5B6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675493" y="5895742"/>
            <a:ext cx="5331993" cy="3682965"/>
            <a:chOff x="0" y="0"/>
            <a:chExt cx="2387199" cy="164890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C2CDFF"/>
            </a:solidFill>
          </p:spPr>
        </p:sp>
      </p:grpSp>
      <p:sp>
        <p:nvSpPr>
          <p:cNvPr id="12" name="AutoShape 12"/>
          <p:cNvSpPr/>
          <p:nvPr/>
        </p:nvSpPr>
        <p:spPr>
          <a:xfrm>
            <a:off x="675493" y="1865700"/>
            <a:ext cx="5331993" cy="3834073"/>
          </a:xfrm>
          <a:prstGeom prst="rect">
            <a:avLst/>
          </a:prstGeom>
          <a:solidFill>
            <a:srgbClr val="EDECED">
              <a:alpha val="34902"/>
            </a:srgbClr>
          </a:solidFill>
        </p:spPr>
      </p:sp>
      <p:sp>
        <p:nvSpPr>
          <p:cNvPr id="13" name="Freeform 13"/>
          <p:cNvSpPr/>
          <p:nvPr/>
        </p:nvSpPr>
        <p:spPr>
          <a:xfrm>
            <a:off x="11204621" y="5035649"/>
            <a:ext cx="664124" cy="664124"/>
          </a:xfrm>
          <a:custGeom>
            <a:avLst/>
            <a:gdLst/>
            <a:ahLst/>
            <a:cxnLst/>
            <a:rect l="l" t="t" r="r" b="b"/>
            <a:pathLst>
              <a:path w="664124" h="664124">
                <a:moveTo>
                  <a:pt x="0" y="0"/>
                </a:moveTo>
                <a:lnTo>
                  <a:pt x="664124" y="0"/>
                </a:lnTo>
                <a:lnTo>
                  <a:pt x="664124" y="664124"/>
                </a:lnTo>
                <a:lnTo>
                  <a:pt x="0" y="6641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2700000">
            <a:off x="5568968" y="9124332"/>
            <a:ext cx="549683" cy="549683"/>
          </a:xfrm>
          <a:custGeom>
            <a:avLst/>
            <a:gdLst/>
            <a:ahLst/>
            <a:cxnLst/>
            <a:rect l="l" t="t" r="r" b="b"/>
            <a:pathLst>
              <a:path w="549683" h="549683">
                <a:moveTo>
                  <a:pt x="0" y="0"/>
                </a:moveTo>
                <a:lnTo>
                  <a:pt x="549683" y="0"/>
                </a:lnTo>
                <a:lnTo>
                  <a:pt x="549683" y="549683"/>
                </a:lnTo>
                <a:lnTo>
                  <a:pt x="0" y="5496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1209000" y="9069301"/>
            <a:ext cx="659745" cy="659745"/>
          </a:xfrm>
          <a:custGeom>
            <a:avLst/>
            <a:gdLst/>
            <a:ahLst/>
            <a:cxnLst/>
            <a:rect l="l" t="t" r="r" b="b"/>
            <a:pathLst>
              <a:path w="659745" h="659745">
                <a:moveTo>
                  <a:pt x="0" y="0"/>
                </a:moveTo>
                <a:lnTo>
                  <a:pt x="659745" y="0"/>
                </a:lnTo>
                <a:lnTo>
                  <a:pt x="659745" y="659745"/>
                </a:lnTo>
                <a:lnTo>
                  <a:pt x="0" y="6597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5400000">
            <a:off x="17000631" y="9120395"/>
            <a:ext cx="608651" cy="608651"/>
          </a:xfrm>
          <a:custGeom>
            <a:avLst/>
            <a:gdLst/>
            <a:ahLst/>
            <a:cxnLst/>
            <a:rect l="l" t="t" r="r" b="b"/>
            <a:pathLst>
              <a:path w="608651" h="608651">
                <a:moveTo>
                  <a:pt x="0" y="0"/>
                </a:moveTo>
                <a:lnTo>
                  <a:pt x="608651" y="0"/>
                </a:lnTo>
                <a:lnTo>
                  <a:pt x="608651" y="608651"/>
                </a:lnTo>
                <a:lnTo>
                  <a:pt x="0" y="6086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16947218" y="5037709"/>
            <a:ext cx="662064" cy="662064"/>
            <a:chOff x="0" y="0"/>
            <a:chExt cx="6350000" cy="63500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373737"/>
            </a:solidFill>
          </p:spPr>
        </p:sp>
      </p:grpSp>
      <p:sp>
        <p:nvSpPr>
          <p:cNvPr id="19" name="Freeform 19"/>
          <p:cNvSpPr/>
          <p:nvPr/>
        </p:nvSpPr>
        <p:spPr>
          <a:xfrm>
            <a:off x="11779747" y="353383"/>
            <a:ext cx="5673799" cy="1277347"/>
          </a:xfrm>
          <a:custGeom>
            <a:avLst/>
            <a:gdLst/>
            <a:ahLst/>
            <a:cxnLst/>
            <a:rect l="l" t="t" r="r" b="b"/>
            <a:pathLst>
              <a:path w="5673799" h="1277347">
                <a:moveTo>
                  <a:pt x="0" y="0"/>
                </a:moveTo>
                <a:lnTo>
                  <a:pt x="5673798" y="0"/>
                </a:lnTo>
                <a:lnTo>
                  <a:pt x="5673798" y="1277347"/>
                </a:lnTo>
                <a:lnTo>
                  <a:pt x="0" y="127734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675493" y="596769"/>
            <a:ext cx="10863379" cy="585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4799"/>
              </a:lnSpc>
            </a:pPr>
            <a:r>
              <a:rPr lang="en-US" sz="39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YEAR 5 IMPORTANT INFORMATION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6514020" y="2806859"/>
            <a:ext cx="4694980" cy="11978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19"/>
              </a:lnSpc>
              <a:spcBef>
                <a:spcPct val="0"/>
              </a:spcBef>
            </a:pPr>
            <a:r>
              <a:rPr lang="en-US" sz="22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Autumn </a:t>
            </a:r>
            <a:r>
              <a:rPr lang="en-US" sz="22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term </a:t>
            </a:r>
          </a:p>
          <a:p>
            <a:pPr marL="342900" indent="-342900" algn="l">
              <a:lnSpc>
                <a:spcPts val="321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2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Tuesday </a:t>
            </a:r>
            <a:endParaRPr lang="en-US" sz="2299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  <a:p>
            <a:pPr marL="342900" indent="-342900" algn="l">
              <a:lnSpc>
                <a:spcPts val="321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2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Thursday</a:t>
            </a:r>
            <a:r>
              <a:rPr lang="en-US" sz="22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(</a:t>
            </a:r>
            <a:r>
              <a:rPr lang="en-US" sz="22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22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Glover)</a:t>
            </a:r>
            <a:endParaRPr lang="en-US" sz="2299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12214648" y="2711901"/>
            <a:ext cx="5238898" cy="27406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10206" lvl="1" indent="-205103" algn="l">
              <a:lnSpc>
                <a:spcPts val="2659"/>
              </a:lnSpc>
              <a:spcBef>
                <a:spcPct val="0"/>
              </a:spcBef>
              <a:buFont typeface="Arial"/>
              <a:buChar char="•"/>
            </a:pPr>
            <a:r>
              <a:rPr lang="en-US" sz="18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Set on Google Classroom on F</a:t>
            </a:r>
            <a:r>
              <a:rPr lang="en-US" sz="18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ridays (let us know if your child does not have access)</a:t>
            </a:r>
          </a:p>
          <a:p>
            <a:pPr marL="410206" lvl="1" indent="-205103" algn="l">
              <a:lnSpc>
                <a:spcPts val="2659"/>
              </a:lnSpc>
              <a:spcBef>
                <a:spcPct val="0"/>
              </a:spcBef>
              <a:buFont typeface="Arial"/>
              <a:buChar char="•"/>
            </a:pPr>
            <a:r>
              <a:rPr lang="en-US" sz="18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Spelling (term overview and weekly morpheme grids)</a:t>
            </a:r>
            <a:endParaRPr lang="en-US" sz="1899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  <a:p>
            <a:pPr marL="410206" lvl="1" indent="-205103" algn="l">
              <a:lnSpc>
                <a:spcPts val="2659"/>
              </a:lnSpc>
              <a:spcBef>
                <a:spcPct val="0"/>
              </a:spcBef>
              <a:buFont typeface="Arial"/>
              <a:buChar char="•"/>
            </a:pPr>
            <a:r>
              <a:rPr lang="en-US" sz="1899" u="none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Maths</a:t>
            </a:r>
            <a:r>
              <a:rPr lang="en-US" sz="18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(</a:t>
            </a:r>
            <a:r>
              <a:rPr lang="en-US" sz="18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fluency practice</a:t>
            </a:r>
            <a:r>
              <a:rPr lang="en-US" sz="18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)</a:t>
            </a:r>
          </a:p>
          <a:p>
            <a:pPr marL="410206" lvl="1" indent="-205103" algn="l">
              <a:lnSpc>
                <a:spcPts val="2659"/>
              </a:lnSpc>
              <a:spcBef>
                <a:spcPct val="0"/>
              </a:spcBef>
              <a:buFont typeface="Arial"/>
              <a:buChar char="•"/>
            </a:pPr>
            <a:r>
              <a:rPr lang="en-US" sz="18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Daily Reading (weekly comment by parent/ carer with </a:t>
            </a:r>
            <a:r>
              <a:rPr lang="en-US" sz="1899" b="1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signature</a:t>
            </a:r>
            <a:r>
              <a:rPr lang="en-US" sz="18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) 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639498" y="6398677"/>
            <a:ext cx="5017298" cy="35448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0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Space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Ancient Greece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0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California 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Forces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0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Anglo-Saxons and Vikings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Structures (DT)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Living things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0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Deserts</a:t>
            </a:r>
          </a:p>
          <a:p>
            <a:pPr marL="237488" lvl="1" algn="l">
              <a:lnSpc>
                <a:spcPts val="3079"/>
              </a:lnSpc>
            </a:pPr>
            <a:endParaRPr lang="en-US" sz="2199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514020" y="6819304"/>
            <a:ext cx="5022663" cy="19547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Autumn – Space Workshops</a:t>
            </a:r>
          </a:p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Sp</a:t>
            </a:r>
            <a:r>
              <a:rPr lang="en-US" sz="21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ring – Hertfordshire Zoo (date TBC)</a:t>
            </a:r>
          </a:p>
          <a:p>
            <a:pPr marL="474975" lvl="1" indent="-237487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1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Summer – Local Area Visit TBC</a:t>
            </a:r>
          </a:p>
          <a:p>
            <a:pPr marL="237488" lvl="1" algn="l">
              <a:lnSpc>
                <a:spcPts val="3079"/>
              </a:lnSpc>
              <a:spcBef>
                <a:spcPct val="0"/>
              </a:spcBef>
            </a:pPr>
            <a:endParaRPr lang="en-US" sz="2199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12139201" y="6603316"/>
            <a:ext cx="5194275" cy="20481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10206" lvl="1" indent="-205103" algn="l">
              <a:lnSpc>
                <a:spcPts val="2659"/>
              </a:lnSpc>
              <a:buFont typeface="Arial"/>
              <a:buChar char="•"/>
            </a:pPr>
            <a:r>
              <a:rPr lang="en-US" sz="18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Regular practise of times tables </a:t>
            </a:r>
          </a:p>
          <a:p>
            <a:pPr marL="410206" lvl="1" indent="-205103" algn="l">
              <a:lnSpc>
                <a:spcPts val="2659"/>
              </a:lnSpc>
              <a:buFont typeface="Arial"/>
              <a:buChar char="•"/>
            </a:pPr>
            <a:r>
              <a:rPr lang="en-US" sz="18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Please ensure </a:t>
            </a:r>
            <a:r>
              <a:rPr lang="en-US" sz="18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all uniform, PE kit, water bottles and coats are clearly named </a:t>
            </a:r>
          </a:p>
          <a:p>
            <a:pPr marL="410206" lvl="1" indent="-205103" algn="l">
              <a:lnSpc>
                <a:spcPts val="2659"/>
              </a:lnSpc>
              <a:buFont typeface="Arial"/>
              <a:buChar char="•"/>
            </a:pPr>
            <a:r>
              <a:rPr lang="en-US" sz="18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Fresh fruit and vegetables </a:t>
            </a:r>
            <a:r>
              <a:rPr lang="en-US" sz="1899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only</a:t>
            </a:r>
            <a:r>
              <a:rPr lang="en-US" sz="18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for break snack</a:t>
            </a:r>
          </a:p>
          <a:p>
            <a:pPr marL="410206" lvl="1" indent="-205103" algn="l">
              <a:lnSpc>
                <a:spcPts val="2659"/>
              </a:lnSpc>
              <a:buFont typeface="Arial"/>
              <a:buChar char="•"/>
            </a:pPr>
            <a:endParaRPr lang="en-US" sz="1899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6561638" y="2237221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PE DAYS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2528754" y="2237221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Spelling and Homework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030724" y="6133501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Topics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6822398" y="6133501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Trips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2528754" y="6133501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Other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675493" y="9740233"/>
            <a:ext cx="12920365" cy="314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60"/>
              </a:lnSpc>
              <a:spcBef>
                <a:spcPct val="0"/>
              </a:spcBef>
            </a:pPr>
            <a:r>
              <a:rPr lang="en-US" sz="1800" dirty="0">
                <a:solidFill>
                  <a:srgbClr val="000000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Curriculum maps, sport selection policy and sports events will be available on the school website shortly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001724" y="2711901"/>
            <a:ext cx="4386602" cy="28430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Miss Court (Pine)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Glover (Pine Thurs)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Line (Cedar)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Camp (TLA)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Miss Carpenter (TLA) 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Magee (TLA)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Brown (TLA)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Betts (TLA)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001724" y="2237221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THE YEAR 5 TEAM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187</Words>
  <Application>Microsoft Office PowerPoint</Application>
  <PresentationFormat>Custom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Inter</vt:lpstr>
      <vt:lpstr>Heading Now 71-78</vt:lpstr>
      <vt:lpstr>Calibri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IMPORTANT INFORMATION</dc:title>
  <dc:creator>Stuart Young</dc:creator>
  <cp:lastModifiedBy>Jessica Court</cp:lastModifiedBy>
  <cp:revision>7</cp:revision>
  <dcterms:created xsi:type="dcterms:W3CDTF">2006-08-16T00:00:00Z</dcterms:created>
  <dcterms:modified xsi:type="dcterms:W3CDTF">2026-09-10T12:02:20Z</dcterms:modified>
  <dc:identifier>DAGyf1tq0ys</dc:identifier>
</cp:coreProperties>
</file>