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9"/>
  </p:notesMasterIdLst>
  <p:sldIdLst>
    <p:sldId id="286" r:id="rId2"/>
    <p:sldId id="287" r:id="rId3"/>
    <p:sldId id="290" r:id="rId4"/>
    <p:sldId id="289" r:id="rId5"/>
    <p:sldId id="277" r:id="rId6"/>
    <p:sldId id="292" r:id="rId7"/>
    <p:sldId id="288"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0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97B0D8-2D29-4130-A3D2-6022FC352FDF}" type="datetimeFigureOut">
              <a:rPr lang="en-GB" smtClean="0"/>
              <a:t>18/05/2021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03408E8-E3C9-4E37-A856-CC4581A2AA74}" type="slidenum">
              <a:rPr lang="en-GB" smtClean="0"/>
              <a:t>‹#›</a:t>
            </a:fld>
            <a:endParaRPr lang="en-GB"/>
          </a:p>
        </p:txBody>
      </p:sp>
    </p:spTree>
    <p:extLst>
      <p:ext uri="{BB962C8B-B14F-4D97-AF65-F5344CB8AC3E}">
        <p14:creationId xmlns:p14="http://schemas.microsoft.com/office/powerpoint/2010/main" val="37387523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09121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4457147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853570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C278868-8600-402C-BE6F-C664728DCC48}" type="datetimeFigureOut">
              <a:rPr lang="en-GB" smtClean="0"/>
              <a:t>18/05/2021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28324331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C278868-8600-402C-BE6F-C664728DCC48}" type="datetimeFigureOut">
              <a:rPr lang="en-GB" smtClean="0"/>
              <a:t>18/05/2021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23548002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C278868-8600-402C-BE6F-C664728DCC48}" type="datetimeFigureOut">
              <a:rPr lang="en-GB" smtClean="0"/>
              <a:t>18/05/2021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1511028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C278868-8600-402C-BE6F-C664728DCC48}" type="datetimeFigureOut">
              <a:rPr lang="en-GB" smtClean="0"/>
              <a:t>18/05/2021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2133816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C278868-8600-402C-BE6F-C664728DCC48}" type="datetimeFigureOut">
              <a:rPr lang="en-GB" smtClean="0"/>
              <a:t>18/05/2021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E03B318-4417-434D-A206-21EB1743C170}" type="slidenum">
              <a:rPr lang="en-GB" smtClean="0"/>
              <a:t>‹#›</a:t>
            </a:fld>
            <a:endParaRPr lang="en-GB"/>
          </a:p>
        </p:txBody>
      </p:sp>
    </p:spTree>
    <p:extLst>
      <p:ext uri="{BB962C8B-B14F-4D97-AF65-F5344CB8AC3E}">
        <p14:creationId xmlns:p14="http://schemas.microsoft.com/office/powerpoint/2010/main" val="33997889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C278868-8600-402C-BE6F-C664728DCC48}" type="datetimeFigureOut">
              <a:rPr lang="en-GB" smtClean="0"/>
              <a:t>18/05/2021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3623539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35865819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C278868-8600-402C-BE6F-C664728DCC48}" type="datetimeFigureOut">
              <a:rPr lang="en-GB" smtClean="0"/>
              <a:t>18/05/2021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E03B318-4417-434D-A206-21EB1743C170}" type="slidenum">
              <a:rPr lang="en-GB" smtClean="0"/>
              <a:t>‹#›</a:t>
            </a:fld>
            <a:endParaRPr lang="en-GB"/>
          </a:p>
        </p:txBody>
      </p:sp>
    </p:spTree>
    <p:extLst>
      <p:ext uri="{BB962C8B-B14F-4D97-AF65-F5344CB8AC3E}">
        <p14:creationId xmlns:p14="http://schemas.microsoft.com/office/powerpoint/2010/main" val="3412011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C278868-8600-402C-BE6F-C664728DCC48}" type="datetimeFigureOut">
              <a:rPr lang="en-GB" smtClean="0"/>
              <a:t>18/05/2021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AE03B318-4417-434D-A206-21EB1743C170}"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60466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bengeo.herts.sch.uk/attachments/download.asp?file=235&amp;type=pdf" TargetMode="External"/><Relationship Id="rId2" Type="http://schemas.openxmlformats.org/officeDocument/2006/relationships/hyperlink" Target="https://www.bengeo.herts.sch.uk/attachments/download.asp?file=381&amp;type=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26176" y="1471748"/>
            <a:ext cx="10058400" cy="4612496"/>
          </a:xfrm>
        </p:spPr>
        <p:txBody>
          <a:bodyPr>
            <a:normAutofit fontScale="90000"/>
          </a:bodyPr>
          <a:lstStyle/>
          <a:p>
            <a:pPr algn="ctr"/>
            <a:r>
              <a:rPr lang="en-GB" dirty="0" smtClean="0"/>
              <a:t/>
            </a:r>
            <a:br>
              <a:rPr lang="en-GB" dirty="0" smtClean="0"/>
            </a:br>
            <a:r>
              <a:rPr lang="en-GB" dirty="0" smtClean="0"/>
              <a:t/>
            </a:r>
            <a:br>
              <a:rPr lang="en-GB" dirty="0" smtClean="0"/>
            </a:br>
            <a:r>
              <a:rPr lang="en-GB" dirty="0"/>
              <a:t/>
            </a:r>
            <a:br>
              <a:rPr lang="en-GB" dirty="0"/>
            </a:br>
            <a:r>
              <a:rPr lang="en-GB" dirty="0" smtClean="0"/>
              <a:t>Year </a:t>
            </a:r>
            <a:r>
              <a:rPr lang="en-GB" dirty="0" smtClean="0"/>
              <a:t>3 </a:t>
            </a:r>
            <a:r>
              <a:rPr lang="en-GB" dirty="0" smtClean="0"/>
              <a:t/>
            </a:r>
            <a:br>
              <a:rPr lang="en-GB" dirty="0" smtClean="0"/>
            </a:br>
            <a:r>
              <a:rPr lang="en-GB" dirty="0" smtClean="0"/>
              <a:t/>
            </a:r>
            <a:br>
              <a:rPr lang="en-GB" dirty="0" smtClean="0"/>
            </a:br>
            <a:r>
              <a:rPr lang="en-GB" dirty="0" smtClean="0"/>
              <a:t>PSHE – Changing Me</a:t>
            </a:r>
            <a:br>
              <a:rPr lang="en-GB" dirty="0" smtClean="0"/>
            </a:br>
            <a:r>
              <a:rPr lang="en-GB" dirty="0" smtClean="0"/>
              <a:t/>
            </a:r>
            <a:br>
              <a:rPr lang="en-GB" dirty="0" smtClean="0"/>
            </a:br>
            <a:r>
              <a:rPr lang="en-GB" dirty="0" smtClean="0"/>
              <a:t>Summer 2</a:t>
            </a:r>
            <a:endParaRPr lang="en-GB" dirty="0"/>
          </a:p>
        </p:txBody>
      </p:sp>
    </p:spTree>
    <p:extLst>
      <p:ext uri="{BB962C8B-B14F-4D97-AF65-F5344CB8AC3E}">
        <p14:creationId xmlns:p14="http://schemas.microsoft.com/office/powerpoint/2010/main" val="191938746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600" dirty="0" smtClean="0"/>
              <a:t>PSHE Units</a:t>
            </a:r>
            <a:endParaRPr lang="en-GB" sz="5600" dirty="0"/>
          </a:p>
        </p:txBody>
      </p:sp>
      <p:sp>
        <p:nvSpPr>
          <p:cNvPr id="3" name="Content Placeholder 2"/>
          <p:cNvSpPr>
            <a:spLocks noGrp="1"/>
          </p:cNvSpPr>
          <p:nvPr>
            <p:ph idx="1"/>
          </p:nvPr>
        </p:nvSpPr>
        <p:spPr>
          <a:xfrm>
            <a:off x="809897" y="1845734"/>
            <a:ext cx="10345783" cy="4023360"/>
          </a:xfrm>
        </p:spPr>
        <p:txBody>
          <a:bodyPr/>
          <a:lstStyle/>
          <a:p>
            <a:pPr>
              <a:buFont typeface="Wingdings" panose="05000000000000000000" pitchFamily="2" charset="2"/>
              <a:buChar char="§"/>
            </a:pPr>
            <a:r>
              <a:rPr lang="en-GB" dirty="0" smtClean="0"/>
              <a:t> </a:t>
            </a:r>
            <a:r>
              <a:rPr lang="en-GB" sz="2400" dirty="0" smtClean="0">
                <a:solidFill>
                  <a:schemeClr val="tx1"/>
                </a:solidFill>
              </a:rPr>
              <a:t>Unit 1 - Being Me in My World</a:t>
            </a:r>
          </a:p>
          <a:p>
            <a:pPr>
              <a:buFont typeface="Wingdings" panose="05000000000000000000" pitchFamily="2" charset="2"/>
              <a:buChar char="§"/>
            </a:pPr>
            <a:r>
              <a:rPr lang="en-GB" sz="2400" dirty="0">
                <a:solidFill>
                  <a:schemeClr val="tx1"/>
                </a:solidFill>
              </a:rPr>
              <a:t> </a:t>
            </a:r>
            <a:r>
              <a:rPr lang="en-GB" sz="2400" dirty="0" smtClean="0">
                <a:solidFill>
                  <a:schemeClr val="tx1"/>
                </a:solidFill>
              </a:rPr>
              <a:t>Unit 2 - Celebrating Differences</a:t>
            </a:r>
          </a:p>
          <a:p>
            <a:pPr>
              <a:buFont typeface="Wingdings" panose="05000000000000000000" pitchFamily="2" charset="2"/>
              <a:buChar char="§"/>
            </a:pPr>
            <a:r>
              <a:rPr lang="en-GB" sz="2400" dirty="0">
                <a:solidFill>
                  <a:schemeClr val="tx1"/>
                </a:solidFill>
              </a:rPr>
              <a:t> </a:t>
            </a:r>
            <a:r>
              <a:rPr lang="en-GB" sz="2400" dirty="0" smtClean="0">
                <a:solidFill>
                  <a:schemeClr val="tx1"/>
                </a:solidFill>
              </a:rPr>
              <a:t>Unit 3 - Dreams &amp; Goals</a:t>
            </a:r>
          </a:p>
          <a:p>
            <a:pPr>
              <a:buFont typeface="Wingdings" panose="05000000000000000000" pitchFamily="2" charset="2"/>
              <a:buChar char="§"/>
            </a:pPr>
            <a:r>
              <a:rPr lang="en-GB" sz="2400" dirty="0">
                <a:solidFill>
                  <a:schemeClr val="tx1"/>
                </a:solidFill>
              </a:rPr>
              <a:t> </a:t>
            </a:r>
            <a:r>
              <a:rPr lang="en-GB" sz="2400" dirty="0" smtClean="0">
                <a:solidFill>
                  <a:schemeClr val="tx1"/>
                </a:solidFill>
              </a:rPr>
              <a:t>Unit 4 - Healthy Me</a:t>
            </a:r>
          </a:p>
          <a:p>
            <a:pPr>
              <a:buFont typeface="Wingdings" panose="05000000000000000000" pitchFamily="2" charset="2"/>
              <a:buChar char="§"/>
            </a:pPr>
            <a:r>
              <a:rPr lang="en-GB" sz="2400" dirty="0">
                <a:solidFill>
                  <a:schemeClr val="tx1"/>
                </a:solidFill>
              </a:rPr>
              <a:t> </a:t>
            </a:r>
            <a:r>
              <a:rPr lang="en-GB" sz="2400" dirty="0" smtClean="0">
                <a:solidFill>
                  <a:schemeClr val="tx1"/>
                </a:solidFill>
              </a:rPr>
              <a:t>Unit 5 - Relationships</a:t>
            </a:r>
          </a:p>
          <a:p>
            <a:pPr>
              <a:buFont typeface="Wingdings" panose="05000000000000000000" pitchFamily="2" charset="2"/>
              <a:buChar char="§"/>
            </a:pPr>
            <a:r>
              <a:rPr lang="en-GB" sz="2400" dirty="0"/>
              <a:t> </a:t>
            </a:r>
            <a:r>
              <a:rPr lang="en-GB" sz="2400" dirty="0" smtClean="0">
                <a:solidFill>
                  <a:srgbClr val="FF0000"/>
                </a:solidFill>
              </a:rPr>
              <a:t>Unit 6 - Changing Me</a:t>
            </a:r>
            <a:endParaRPr lang="en-GB" sz="2400" dirty="0">
              <a:solidFill>
                <a:srgbClr val="FF0000"/>
              </a:solidFill>
            </a:endParaRPr>
          </a:p>
        </p:txBody>
      </p:sp>
    </p:spTree>
    <p:extLst>
      <p:ext uri="{BB962C8B-B14F-4D97-AF65-F5344CB8AC3E}">
        <p14:creationId xmlns:p14="http://schemas.microsoft.com/office/powerpoint/2010/main" val="21136133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76390" y="602692"/>
            <a:ext cx="11083431" cy="5030464"/>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endParaRPr lang="en-GB" sz="3800" dirty="0"/>
          </a:p>
        </p:txBody>
      </p:sp>
      <p:sp>
        <p:nvSpPr>
          <p:cNvPr id="3" name="TextBox 2"/>
          <p:cNvSpPr txBox="1"/>
          <p:nvPr/>
        </p:nvSpPr>
        <p:spPr>
          <a:xfrm>
            <a:off x="609600" y="371859"/>
            <a:ext cx="11216639" cy="5355312"/>
          </a:xfrm>
          <a:prstGeom prst="rect">
            <a:avLst/>
          </a:prstGeom>
          <a:noFill/>
        </p:spPr>
        <p:txBody>
          <a:bodyPr wrap="square" rtlCol="0">
            <a:spAutoFit/>
          </a:bodyPr>
          <a:lstStyle/>
          <a:p>
            <a:pPr algn="ctr"/>
            <a:r>
              <a:rPr lang="en-GB" sz="3200" u="sng" dirty="0" smtClean="0"/>
              <a:t>Important Information for Parents</a:t>
            </a:r>
          </a:p>
          <a:p>
            <a:pPr algn="ctr"/>
            <a:endParaRPr lang="en-GB" sz="2400" dirty="0"/>
          </a:p>
          <a:p>
            <a:pPr marL="342900" indent="-342900">
              <a:buFont typeface="Arial" panose="020B0604020202020204" pitchFamily="34" charset="0"/>
              <a:buChar char="•"/>
            </a:pPr>
            <a:r>
              <a:rPr lang="en-GB" sz="2600" dirty="0" smtClean="0"/>
              <a:t>Although all of the PSHE units are equally important for your child’s personal, social and health development, the Changing Me unit includes knowledge which many children will want to discuss further with their peers, teachers and parents/carers.</a:t>
            </a:r>
          </a:p>
          <a:p>
            <a:pPr marL="342900" indent="-342900">
              <a:buFont typeface="Arial" panose="020B0604020202020204" pitchFamily="34" charset="0"/>
              <a:buChar char="•"/>
            </a:pPr>
            <a:endParaRPr lang="en-GB" sz="2600" dirty="0"/>
          </a:p>
          <a:p>
            <a:pPr marL="342900" indent="-342900">
              <a:buFont typeface="Arial" panose="020B0604020202020204" pitchFamily="34" charset="0"/>
              <a:buChar char="•"/>
            </a:pPr>
            <a:r>
              <a:rPr lang="en-GB" sz="2600" dirty="0" smtClean="0"/>
              <a:t>You know your child best.  Please look through the sequence of learning and consider whether your child will benefit from </a:t>
            </a:r>
            <a:r>
              <a:rPr lang="en-GB" sz="2600" dirty="0" smtClean="0"/>
              <a:t>either some prior preparation </a:t>
            </a:r>
            <a:r>
              <a:rPr lang="en-GB" sz="2600" dirty="0" smtClean="0"/>
              <a:t>or from further explanation/discussion at home.  It may be that you are simply available for any questions that may come your way!</a:t>
            </a:r>
          </a:p>
          <a:p>
            <a:pPr marL="342900" indent="-342900">
              <a:buFont typeface="Arial" panose="020B0604020202020204" pitchFamily="34" charset="0"/>
              <a:buChar char="•"/>
            </a:pPr>
            <a:endParaRPr lang="en-GB" sz="2600" dirty="0"/>
          </a:p>
          <a:p>
            <a:pPr marL="342900" indent="-342900">
              <a:buFont typeface="Arial" panose="020B0604020202020204" pitchFamily="34" charset="0"/>
              <a:buChar char="•"/>
            </a:pPr>
            <a:r>
              <a:rPr lang="en-GB" sz="2600" dirty="0" smtClean="0"/>
              <a:t>Please let your child’s teacher(s) know if you have any questions or concerns.</a:t>
            </a:r>
          </a:p>
        </p:txBody>
      </p:sp>
    </p:spTree>
    <p:extLst>
      <p:ext uri="{BB962C8B-B14F-4D97-AF65-F5344CB8AC3E}">
        <p14:creationId xmlns:p14="http://schemas.microsoft.com/office/powerpoint/2010/main" val="39081624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26275"/>
            <a:ext cx="10058400" cy="631371"/>
          </a:xfrm>
        </p:spPr>
        <p:txBody>
          <a:bodyPr>
            <a:normAutofit fontScale="90000"/>
          </a:bodyPr>
          <a:lstStyle/>
          <a:p>
            <a:pPr algn="ctr"/>
            <a:r>
              <a:rPr lang="en-US" b="1" u="sng" dirty="0" smtClean="0"/>
              <a:t>Changing Me</a:t>
            </a:r>
            <a:endParaRPr lang="en-US" b="1" u="sng" dirty="0"/>
          </a:p>
        </p:txBody>
      </p:sp>
      <p:pic>
        <p:nvPicPr>
          <p:cNvPr id="4" name="Picture 3"/>
          <p:cNvPicPr>
            <a:picLocks noChangeAspect="1"/>
          </p:cNvPicPr>
          <p:nvPr/>
        </p:nvPicPr>
        <p:blipFill rotWithShape="1">
          <a:blip r:embed="rId2"/>
          <a:srcRect l="8285" t="25447" r="25663" b="15268"/>
          <a:stretch/>
        </p:blipFill>
        <p:spPr>
          <a:xfrm>
            <a:off x="548638" y="757646"/>
            <a:ext cx="10737670" cy="5442606"/>
          </a:xfrm>
          <a:prstGeom prst="rect">
            <a:avLst/>
          </a:prstGeom>
        </p:spPr>
      </p:pic>
    </p:spTree>
    <p:extLst>
      <p:ext uri="{BB962C8B-B14F-4D97-AF65-F5344CB8AC3E}">
        <p14:creationId xmlns:p14="http://schemas.microsoft.com/office/powerpoint/2010/main" val="192307957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76390" y="602692"/>
            <a:ext cx="11083431" cy="5030464"/>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endParaRPr lang="en-GB" sz="3800" dirty="0"/>
          </a:p>
        </p:txBody>
      </p:sp>
      <p:sp>
        <p:nvSpPr>
          <p:cNvPr id="3" name="TextBox 2"/>
          <p:cNvSpPr txBox="1"/>
          <p:nvPr/>
        </p:nvSpPr>
        <p:spPr>
          <a:xfrm>
            <a:off x="1593669" y="371859"/>
            <a:ext cx="9265920" cy="830997"/>
          </a:xfrm>
          <a:prstGeom prst="rect">
            <a:avLst/>
          </a:prstGeom>
          <a:noFill/>
        </p:spPr>
        <p:txBody>
          <a:bodyPr wrap="square" rtlCol="0">
            <a:spAutoFit/>
          </a:bodyPr>
          <a:lstStyle/>
          <a:p>
            <a:r>
              <a:rPr lang="en-GB" sz="2400" dirty="0" smtClean="0"/>
              <a:t>Children will be exposed to and learn about the following terminology: </a:t>
            </a:r>
          </a:p>
          <a:p>
            <a:endParaRPr lang="en-GB" sz="2400" dirty="0"/>
          </a:p>
        </p:txBody>
      </p:sp>
      <p:graphicFrame>
        <p:nvGraphicFramePr>
          <p:cNvPr id="4" name="Table 3"/>
          <p:cNvGraphicFramePr>
            <a:graphicFrameLocks noGrp="1"/>
          </p:cNvGraphicFramePr>
          <p:nvPr>
            <p:extLst>
              <p:ext uri="{D42A27DB-BD31-4B8C-83A1-F6EECF244321}">
                <p14:modId xmlns:p14="http://schemas.microsoft.com/office/powerpoint/2010/main" val="3716946566"/>
              </p:ext>
            </p:extLst>
          </p:nvPr>
        </p:nvGraphicFramePr>
        <p:xfrm>
          <a:off x="782515" y="1081452"/>
          <a:ext cx="10777305" cy="4754360"/>
        </p:xfrm>
        <a:graphic>
          <a:graphicData uri="http://schemas.openxmlformats.org/drawingml/2006/table">
            <a:tbl>
              <a:tblPr firstRow="1" bandRow="1">
                <a:tableStyleId>{22838BEF-8BB2-4498-84A7-C5851F593DF1}</a:tableStyleId>
              </a:tblPr>
              <a:tblGrid>
                <a:gridCol w="3592435">
                  <a:extLst>
                    <a:ext uri="{9D8B030D-6E8A-4147-A177-3AD203B41FA5}">
                      <a16:colId xmlns:a16="http://schemas.microsoft.com/office/drawing/2014/main" val="3155526988"/>
                    </a:ext>
                  </a:extLst>
                </a:gridCol>
                <a:gridCol w="3592435">
                  <a:extLst>
                    <a:ext uri="{9D8B030D-6E8A-4147-A177-3AD203B41FA5}">
                      <a16:colId xmlns:a16="http://schemas.microsoft.com/office/drawing/2014/main" val="2899653826"/>
                    </a:ext>
                  </a:extLst>
                </a:gridCol>
                <a:gridCol w="3592435">
                  <a:extLst>
                    <a:ext uri="{9D8B030D-6E8A-4147-A177-3AD203B41FA5}">
                      <a16:colId xmlns:a16="http://schemas.microsoft.com/office/drawing/2014/main" val="2373906649"/>
                    </a:ext>
                  </a:extLst>
                </a:gridCol>
              </a:tblGrid>
              <a:tr h="594295">
                <a:tc>
                  <a:txBody>
                    <a:bodyPr/>
                    <a:lstStyle/>
                    <a:p>
                      <a:r>
                        <a:rPr lang="en-GB" sz="3200" b="0" dirty="0" smtClean="0"/>
                        <a:t>uterus/womb</a:t>
                      </a:r>
                      <a:endParaRPr lang="en-GB" sz="3200" b="0" dirty="0"/>
                    </a:p>
                  </a:txBody>
                  <a:tcPr/>
                </a:tc>
                <a:tc>
                  <a:txBody>
                    <a:bodyPr/>
                    <a:lstStyle/>
                    <a:p>
                      <a:r>
                        <a:rPr lang="en-GB" sz="3200" b="0" dirty="0" smtClean="0"/>
                        <a:t>ovaries</a:t>
                      </a:r>
                      <a:endParaRPr lang="en-GB" sz="3200" b="0" dirty="0"/>
                    </a:p>
                  </a:txBody>
                  <a:tcPr/>
                </a:tc>
                <a:tc>
                  <a:txBody>
                    <a:bodyPr/>
                    <a:lstStyle/>
                    <a:p>
                      <a:r>
                        <a:rPr lang="en-GB" sz="3200" b="0" dirty="0" smtClean="0"/>
                        <a:t>growing</a:t>
                      </a:r>
                      <a:endParaRPr lang="en-GB" sz="3200" b="0" dirty="0"/>
                    </a:p>
                  </a:txBody>
                  <a:tcPr/>
                </a:tc>
                <a:extLst>
                  <a:ext uri="{0D108BD9-81ED-4DB2-BD59-A6C34878D82A}">
                    <a16:rowId xmlns:a16="http://schemas.microsoft.com/office/drawing/2014/main" val="572896971"/>
                  </a:ext>
                </a:extLst>
              </a:tr>
              <a:tr h="594295">
                <a:tc>
                  <a:txBody>
                    <a:bodyPr/>
                    <a:lstStyle/>
                    <a:p>
                      <a:r>
                        <a:rPr lang="en-GB" sz="3200" b="0" dirty="0" smtClean="0"/>
                        <a:t>love</a:t>
                      </a:r>
                      <a:endParaRPr lang="en-GB" sz="3200" b="0" dirty="0" smtClean="0"/>
                    </a:p>
                  </a:txBody>
                  <a:tcPr/>
                </a:tc>
                <a:tc>
                  <a:txBody>
                    <a:bodyPr/>
                    <a:lstStyle/>
                    <a:p>
                      <a:r>
                        <a:rPr lang="en-GB" sz="3200" b="0" dirty="0" smtClean="0"/>
                        <a:t>care</a:t>
                      </a:r>
                      <a:endParaRPr lang="en-GB" sz="3200" b="0" dirty="0"/>
                    </a:p>
                  </a:txBody>
                  <a:tcPr/>
                </a:tc>
                <a:tc>
                  <a:txBody>
                    <a:bodyPr/>
                    <a:lstStyle/>
                    <a:p>
                      <a:r>
                        <a:rPr lang="en-GB" sz="3200" b="0" dirty="0" smtClean="0"/>
                        <a:t>affection</a:t>
                      </a:r>
                      <a:endParaRPr lang="en-GB" sz="3200" b="0" dirty="0"/>
                    </a:p>
                  </a:txBody>
                  <a:tcPr/>
                </a:tc>
                <a:extLst>
                  <a:ext uri="{0D108BD9-81ED-4DB2-BD59-A6C34878D82A}">
                    <a16:rowId xmlns:a16="http://schemas.microsoft.com/office/drawing/2014/main" val="3436905056"/>
                  </a:ext>
                </a:extLst>
              </a:tr>
              <a:tr h="594295">
                <a:tc>
                  <a:txBody>
                    <a:bodyPr/>
                    <a:lstStyle/>
                    <a:p>
                      <a:r>
                        <a:rPr lang="en-GB" sz="3200" b="0" dirty="0" smtClean="0"/>
                        <a:t>baby</a:t>
                      </a:r>
                      <a:endParaRPr lang="en-GB" sz="3200" b="0" dirty="0" smtClean="0"/>
                    </a:p>
                  </a:txBody>
                  <a:tcPr/>
                </a:tc>
                <a:tc>
                  <a:txBody>
                    <a:bodyPr/>
                    <a:lstStyle/>
                    <a:p>
                      <a:r>
                        <a:rPr lang="en-GB" sz="3200" b="0" dirty="0" smtClean="0"/>
                        <a:t>nutrients</a:t>
                      </a:r>
                      <a:endParaRPr lang="en-GB" sz="3200" b="0" dirty="0"/>
                    </a:p>
                  </a:txBody>
                  <a:tcPr/>
                </a:tc>
                <a:tc>
                  <a:txBody>
                    <a:bodyPr/>
                    <a:lstStyle/>
                    <a:p>
                      <a:r>
                        <a:rPr lang="en-GB" sz="3200" b="0" dirty="0" smtClean="0"/>
                        <a:t>change</a:t>
                      </a:r>
                      <a:endParaRPr lang="en-GB" sz="3200" b="0" dirty="0"/>
                    </a:p>
                  </a:txBody>
                  <a:tcPr/>
                </a:tc>
                <a:extLst>
                  <a:ext uri="{0D108BD9-81ED-4DB2-BD59-A6C34878D82A}">
                    <a16:rowId xmlns:a16="http://schemas.microsoft.com/office/drawing/2014/main" val="3670742744"/>
                  </a:ext>
                </a:extLst>
              </a:tr>
              <a:tr h="594295">
                <a:tc>
                  <a:txBody>
                    <a:bodyPr/>
                    <a:lstStyle/>
                    <a:p>
                      <a:r>
                        <a:rPr lang="en-GB" sz="3200" b="0" dirty="0" smtClean="0"/>
                        <a:t>puberty</a:t>
                      </a:r>
                      <a:endParaRPr lang="en-GB" sz="3200" b="0" dirty="0"/>
                    </a:p>
                  </a:txBody>
                  <a:tcPr/>
                </a:tc>
                <a:tc>
                  <a:txBody>
                    <a:bodyPr/>
                    <a:lstStyle/>
                    <a:p>
                      <a:r>
                        <a:rPr lang="en-GB" sz="3200" b="0" dirty="0" smtClean="0"/>
                        <a:t>control</a:t>
                      </a:r>
                      <a:endParaRPr lang="en-GB" sz="3200" b="0" dirty="0"/>
                    </a:p>
                  </a:txBody>
                  <a:tcPr/>
                </a:tc>
                <a:tc>
                  <a:txBody>
                    <a:bodyPr/>
                    <a:lstStyle/>
                    <a:p>
                      <a:r>
                        <a:rPr lang="en-GB" sz="3200" b="0" dirty="0" smtClean="0"/>
                        <a:t>male/female</a:t>
                      </a:r>
                      <a:endParaRPr lang="en-GB" sz="3200" b="0" dirty="0"/>
                    </a:p>
                  </a:txBody>
                  <a:tcPr/>
                </a:tc>
                <a:extLst>
                  <a:ext uri="{0D108BD9-81ED-4DB2-BD59-A6C34878D82A}">
                    <a16:rowId xmlns:a16="http://schemas.microsoft.com/office/drawing/2014/main" val="3191799079"/>
                  </a:ext>
                </a:extLst>
              </a:tr>
              <a:tr h="594295">
                <a:tc>
                  <a:txBody>
                    <a:bodyPr/>
                    <a:lstStyle/>
                    <a:p>
                      <a:r>
                        <a:rPr lang="en-GB" sz="3200" b="0" dirty="0" smtClean="0"/>
                        <a:t>testicles</a:t>
                      </a:r>
                      <a:endParaRPr lang="en-GB" sz="3200" b="0" dirty="0"/>
                    </a:p>
                  </a:txBody>
                  <a:tcPr/>
                </a:tc>
                <a:tc>
                  <a:txBody>
                    <a:bodyPr/>
                    <a:lstStyle/>
                    <a:p>
                      <a:r>
                        <a:rPr lang="en-GB" sz="3200" b="0" dirty="0" smtClean="0"/>
                        <a:t>penis</a:t>
                      </a:r>
                      <a:endParaRPr lang="en-GB" sz="3200" b="0" dirty="0"/>
                    </a:p>
                  </a:txBody>
                  <a:tcPr/>
                </a:tc>
                <a:tc>
                  <a:txBody>
                    <a:bodyPr/>
                    <a:lstStyle/>
                    <a:p>
                      <a:r>
                        <a:rPr lang="en-GB" sz="3200" b="0" dirty="0" smtClean="0"/>
                        <a:t>sperm</a:t>
                      </a:r>
                      <a:endParaRPr lang="en-GB" sz="3200" b="0" dirty="0"/>
                    </a:p>
                  </a:txBody>
                  <a:tcPr/>
                </a:tc>
                <a:extLst>
                  <a:ext uri="{0D108BD9-81ED-4DB2-BD59-A6C34878D82A}">
                    <a16:rowId xmlns:a16="http://schemas.microsoft.com/office/drawing/2014/main" val="4239926312"/>
                  </a:ext>
                </a:extLst>
              </a:tr>
              <a:tr h="594295">
                <a:tc>
                  <a:txBody>
                    <a:bodyPr/>
                    <a:lstStyle/>
                    <a:p>
                      <a:r>
                        <a:rPr lang="en-GB" sz="3200" b="0" dirty="0" smtClean="0"/>
                        <a:t>egg/ovum</a:t>
                      </a:r>
                      <a:endParaRPr lang="en-GB" sz="3200" b="0" dirty="0"/>
                    </a:p>
                  </a:txBody>
                  <a:tcPr/>
                </a:tc>
                <a:tc>
                  <a:txBody>
                    <a:bodyPr/>
                    <a:lstStyle/>
                    <a:p>
                      <a:r>
                        <a:rPr lang="en-GB" sz="3200" b="0" dirty="0" smtClean="0"/>
                        <a:t>vagina</a:t>
                      </a:r>
                      <a:endParaRPr lang="en-GB" sz="3200" b="0" dirty="0"/>
                    </a:p>
                  </a:txBody>
                  <a:tcPr/>
                </a:tc>
                <a:tc>
                  <a:txBody>
                    <a:bodyPr/>
                    <a:lstStyle/>
                    <a:p>
                      <a:r>
                        <a:rPr lang="en-GB" sz="3200" b="0" dirty="0" smtClean="0"/>
                        <a:t>reproductive</a:t>
                      </a:r>
                      <a:r>
                        <a:rPr lang="en-GB" sz="3200" b="0" baseline="0" dirty="0" smtClean="0"/>
                        <a:t> system</a:t>
                      </a:r>
                      <a:endParaRPr lang="en-GB" sz="3200" b="0" dirty="0"/>
                    </a:p>
                  </a:txBody>
                  <a:tcPr/>
                </a:tc>
                <a:extLst>
                  <a:ext uri="{0D108BD9-81ED-4DB2-BD59-A6C34878D82A}">
                    <a16:rowId xmlns:a16="http://schemas.microsoft.com/office/drawing/2014/main" val="3655003588"/>
                  </a:ext>
                </a:extLst>
              </a:tr>
              <a:tr h="594295">
                <a:tc>
                  <a:txBody>
                    <a:bodyPr/>
                    <a:lstStyle/>
                    <a:p>
                      <a:r>
                        <a:rPr lang="en-GB" sz="3200" b="0" dirty="0" smtClean="0"/>
                        <a:t>stereotypes</a:t>
                      </a:r>
                      <a:endParaRPr lang="en-GB" sz="3200" b="0" dirty="0"/>
                    </a:p>
                  </a:txBody>
                  <a:tcPr/>
                </a:tc>
                <a:tc>
                  <a:txBody>
                    <a:bodyPr/>
                    <a:lstStyle/>
                    <a:p>
                      <a:r>
                        <a:rPr lang="en-GB" sz="2800" b="0" dirty="0" smtClean="0"/>
                        <a:t>having </a:t>
                      </a:r>
                      <a:r>
                        <a:rPr lang="en-GB" sz="2800" b="0" dirty="0" smtClean="0"/>
                        <a:t>sex / conception</a:t>
                      </a:r>
                      <a:endParaRPr lang="en-GB" sz="2800" b="0" dirty="0"/>
                    </a:p>
                  </a:txBody>
                  <a:tcPr/>
                </a:tc>
                <a:tc>
                  <a:txBody>
                    <a:bodyPr/>
                    <a:lstStyle/>
                    <a:p>
                      <a:r>
                        <a:rPr lang="en-GB" sz="3200" b="0" dirty="0" smtClean="0"/>
                        <a:t>task</a:t>
                      </a:r>
                      <a:r>
                        <a:rPr lang="en-GB" sz="3200" b="0" baseline="0" dirty="0" smtClean="0"/>
                        <a:t> / role</a:t>
                      </a:r>
                      <a:endParaRPr lang="en-GB" sz="3200" b="0" dirty="0"/>
                    </a:p>
                  </a:txBody>
                  <a:tcPr/>
                </a:tc>
                <a:extLst>
                  <a:ext uri="{0D108BD9-81ED-4DB2-BD59-A6C34878D82A}">
                    <a16:rowId xmlns:a16="http://schemas.microsoft.com/office/drawing/2014/main" val="2199606191"/>
                  </a:ext>
                </a:extLst>
              </a:tr>
              <a:tr h="594295">
                <a:tc>
                  <a:txBody>
                    <a:bodyPr/>
                    <a:lstStyle/>
                    <a:p>
                      <a:endParaRPr lang="en-GB" sz="3200" b="0" dirty="0"/>
                    </a:p>
                  </a:txBody>
                  <a:tcPr/>
                </a:tc>
                <a:tc>
                  <a:txBody>
                    <a:bodyPr/>
                    <a:lstStyle/>
                    <a:p>
                      <a:endParaRPr lang="en-GB" sz="3200" b="0" dirty="0"/>
                    </a:p>
                  </a:txBody>
                  <a:tcPr/>
                </a:tc>
                <a:tc>
                  <a:txBody>
                    <a:bodyPr/>
                    <a:lstStyle/>
                    <a:p>
                      <a:endParaRPr lang="en-GB" sz="3200" b="0" dirty="0"/>
                    </a:p>
                  </a:txBody>
                  <a:tcPr/>
                </a:tc>
                <a:extLst>
                  <a:ext uri="{0D108BD9-81ED-4DB2-BD59-A6C34878D82A}">
                    <a16:rowId xmlns:a16="http://schemas.microsoft.com/office/drawing/2014/main" val="671702422"/>
                  </a:ext>
                </a:extLst>
              </a:tr>
            </a:tbl>
          </a:graphicData>
        </a:graphic>
      </p:graphicFrame>
    </p:spTree>
    <p:extLst>
      <p:ext uri="{BB962C8B-B14F-4D97-AF65-F5344CB8AC3E}">
        <p14:creationId xmlns:p14="http://schemas.microsoft.com/office/powerpoint/2010/main" val="53954776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476390" y="602692"/>
            <a:ext cx="11083431" cy="5030464"/>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endParaRPr lang="en-GB" sz="3800" dirty="0"/>
          </a:p>
        </p:txBody>
      </p:sp>
      <p:sp>
        <p:nvSpPr>
          <p:cNvPr id="3" name="TextBox 2"/>
          <p:cNvSpPr txBox="1"/>
          <p:nvPr/>
        </p:nvSpPr>
        <p:spPr>
          <a:xfrm>
            <a:off x="609600" y="371859"/>
            <a:ext cx="11216639" cy="6494085"/>
          </a:xfrm>
          <a:prstGeom prst="rect">
            <a:avLst/>
          </a:prstGeom>
          <a:noFill/>
        </p:spPr>
        <p:txBody>
          <a:bodyPr wrap="square" rtlCol="0">
            <a:spAutoFit/>
          </a:bodyPr>
          <a:lstStyle/>
          <a:p>
            <a:pPr algn="ctr"/>
            <a:r>
              <a:rPr lang="en-GB" sz="3200" u="sng" dirty="0" smtClean="0"/>
              <a:t>Important Information for Parents</a:t>
            </a:r>
          </a:p>
          <a:p>
            <a:pPr algn="ctr"/>
            <a:endParaRPr lang="en-GB" sz="2400" dirty="0" smtClean="0"/>
          </a:p>
          <a:p>
            <a:pPr marL="342900" indent="-342900">
              <a:buFont typeface="Arial" panose="020B0604020202020204" pitchFamily="34" charset="0"/>
              <a:buChar char="•"/>
            </a:pPr>
            <a:r>
              <a:rPr lang="en-GB" sz="2400" dirty="0"/>
              <a:t>Boys and girls will be in the classroom at the same time and will be learning about </a:t>
            </a:r>
            <a:r>
              <a:rPr lang="en-GB" sz="2400" dirty="0" smtClean="0"/>
              <a:t>some of the changes in the </a:t>
            </a:r>
            <a:r>
              <a:rPr lang="en-GB" sz="2400" dirty="0"/>
              <a:t>opposite sex too.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As you can imagine, there are always plenty of questions. </a:t>
            </a:r>
            <a:r>
              <a:rPr lang="en-GB" sz="2400" dirty="0" smtClean="0"/>
              <a:t> </a:t>
            </a:r>
            <a:r>
              <a:rPr lang="en-GB" sz="2400" dirty="0" smtClean="0"/>
              <a:t>Some </a:t>
            </a:r>
            <a:r>
              <a:rPr lang="en-GB" sz="2400" dirty="0"/>
              <a:t>children feel confident enough to ask </a:t>
            </a:r>
            <a:r>
              <a:rPr lang="en-GB" sz="2400" dirty="0" smtClean="0"/>
              <a:t>questions in </a:t>
            </a:r>
            <a:r>
              <a:rPr lang="en-GB" sz="2400" dirty="0"/>
              <a:t>the lessons whilst others prefer not to. </a:t>
            </a:r>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a:t>If a child would prefer </a:t>
            </a:r>
            <a:r>
              <a:rPr lang="en-GB" sz="2400" dirty="0" smtClean="0"/>
              <a:t>their </a:t>
            </a:r>
            <a:r>
              <a:rPr lang="en-GB" sz="2400" dirty="0"/>
              <a:t>question to remain anonymous</a:t>
            </a:r>
            <a:r>
              <a:rPr lang="en-GB" sz="2400" dirty="0" smtClean="0"/>
              <a:t>, </a:t>
            </a:r>
            <a:r>
              <a:rPr lang="en-GB" sz="2400" dirty="0"/>
              <a:t>they can write it on </a:t>
            </a:r>
            <a:r>
              <a:rPr lang="en-GB" sz="2400" dirty="0" smtClean="0"/>
              <a:t>paper or a post-it and discreetly hand it to their teacher or place in a box. </a:t>
            </a:r>
            <a:r>
              <a:rPr lang="en-GB" sz="2400" dirty="0"/>
              <a:t>Their question will then be addressed at the end of the lesson or the beginning of the next </a:t>
            </a:r>
            <a:r>
              <a:rPr lang="en-GB" sz="2400" dirty="0" smtClean="0"/>
              <a:t>lesson anonymously.</a:t>
            </a:r>
            <a:endParaRPr lang="en-GB" sz="2400" dirty="0"/>
          </a:p>
          <a:p>
            <a:pPr marL="342900" indent="-342900">
              <a:buFont typeface="Arial" panose="020B0604020202020204" pitchFamily="34" charset="0"/>
              <a:buChar char="•"/>
            </a:pPr>
            <a:endParaRPr lang="en-GB" sz="2400" dirty="0"/>
          </a:p>
          <a:p>
            <a:pPr marL="342900" indent="-342900">
              <a:buFont typeface="Arial" panose="020B0604020202020204" pitchFamily="34" charset="0"/>
              <a:buChar char="•"/>
            </a:pPr>
            <a:r>
              <a:rPr lang="en-GB" sz="2400" dirty="0" smtClean="0"/>
              <a:t>Teachers </a:t>
            </a:r>
            <a:r>
              <a:rPr lang="en-GB" sz="2400" dirty="0"/>
              <a:t>will determine if questions are </a:t>
            </a:r>
            <a:r>
              <a:rPr lang="en-GB" sz="2400" dirty="0" smtClean="0"/>
              <a:t>age-appropriate </a:t>
            </a:r>
            <a:r>
              <a:rPr lang="en-GB" sz="2400" dirty="0"/>
              <a:t>and therefore whether they will be answered or not. </a:t>
            </a:r>
          </a:p>
          <a:p>
            <a:pPr algn="ctr"/>
            <a:endParaRPr lang="en-GB" sz="2400" dirty="0"/>
          </a:p>
          <a:p>
            <a:pPr algn="ctr"/>
            <a:endParaRPr lang="en-GB" sz="2400" dirty="0"/>
          </a:p>
        </p:txBody>
      </p:sp>
    </p:spTree>
    <p:extLst>
      <p:ext uri="{BB962C8B-B14F-4D97-AF65-F5344CB8AC3E}">
        <p14:creationId xmlns:p14="http://schemas.microsoft.com/office/powerpoint/2010/main" val="23526029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5600" dirty="0" smtClean="0"/>
              <a:t>Links</a:t>
            </a:r>
            <a:endParaRPr lang="en-GB" sz="5600"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GB" dirty="0" smtClean="0"/>
              <a:t> </a:t>
            </a:r>
            <a:r>
              <a:rPr lang="en-GB" sz="2400" dirty="0" smtClean="0"/>
              <a:t>If you would like further information, please feel free to follow the links to the school’s website. </a:t>
            </a:r>
            <a:endParaRPr lang="en-GB" sz="2400" dirty="0"/>
          </a:p>
          <a:p>
            <a:pPr>
              <a:buFont typeface="Wingdings" panose="05000000000000000000" pitchFamily="2" charset="2"/>
              <a:buChar char="§"/>
            </a:pPr>
            <a:endParaRPr lang="en-GB" sz="2200" dirty="0" smtClean="0">
              <a:hlinkClick r:id="rId2"/>
            </a:endParaRPr>
          </a:p>
          <a:p>
            <a:pPr>
              <a:buFont typeface="Wingdings" panose="05000000000000000000" pitchFamily="2" charset="2"/>
              <a:buChar char="§"/>
            </a:pPr>
            <a:r>
              <a:rPr lang="en-GB" sz="2200" dirty="0" smtClean="0">
                <a:hlinkClick r:id="rId2"/>
              </a:rPr>
              <a:t> https</a:t>
            </a:r>
            <a:r>
              <a:rPr lang="en-GB" sz="2200" dirty="0">
                <a:hlinkClick r:id="rId2"/>
              </a:rPr>
              <a:t>://</a:t>
            </a:r>
            <a:r>
              <a:rPr lang="en-GB" sz="2200" dirty="0" smtClean="0">
                <a:hlinkClick r:id="rId2"/>
              </a:rPr>
              <a:t>www.bengeo.herts.sch.uk/attachments/download.asp?file=381&amp;type=pdf</a:t>
            </a:r>
            <a:endParaRPr lang="en-GB" sz="2200" dirty="0" smtClean="0"/>
          </a:p>
          <a:p>
            <a:pPr>
              <a:buFont typeface="Wingdings" panose="05000000000000000000" pitchFamily="2" charset="2"/>
              <a:buChar char="§"/>
            </a:pPr>
            <a:endParaRPr lang="en-GB" sz="2200" dirty="0" smtClean="0"/>
          </a:p>
          <a:p>
            <a:pPr>
              <a:buFont typeface="Wingdings" panose="05000000000000000000" pitchFamily="2" charset="2"/>
              <a:buChar char="§"/>
            </a:pPr>
            <a:r>
              <a:rPr lang="en-GB" sz="2200" dirty="0" smtClean="0">
                <a:hlinkClick r:id="rId3"/>
              </a:rPr>
              <a:t> https</a:t>
            </a:r>
            <a:r>
              <a:rPr lang="en-GB" sz="2200" dirty="0">
                <a:hlinkClick r:id="rId3"/>
              </a:rPr>
              <a:t>://</a:t>
            </a:r>
            <a:r>
              <a:rPr lang="en-GB" sz="2200" dirty="0" smtClean="0">
                <a:hlinkClick r:id="rId3"/>
              </a:rPr>
              <a:t>www.bengeo.herts.sch.uk/attachments/download.asp?file=235&amp;type=pdf</a:t>
            </a:r>
            <a:endParaRPr lang="en-GB" sz="2200" dirty="0" smtClean="0"/>
          </a:p>
          <a:p>
            <a:pPr>
              <a:buFont typeface="Wingdings" panose="05000000000000000000" pitchFamily="2" charset="2"/>
              <a:buChar char="§"/>
            </a:pPr>
            <a:endParaRPr lang="en-GB" sz="2400" dirty="0"/>
          </a:p>
        </p:txBody>
      </p:sp>
    </p:spTree>
    <p:extLst>
      <p:ext uri="{BB962C8B-B14F-4D97-AF65-F5344CB8AC3E}">
        <p14:creationId xmlns:p14="http://schemas.microsoft.com/office/powerpoint/2010/main" val="1391073874"/>
      </p:ext>
    </p:extLst>
  </p:cSld>
  <p:clrMapOvr>
    <a:masterClrMapping/>
  </p:clrMapOvr>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699</TotalTime>
  <Words>366</Words>
  <Application>Microsoft Office PowerPoint</Application>
  <PresentationFormat>Widescreen</PresentationFormat>
  <Paragraphs>53</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Wingdings</vt:lpstr>
      <vt:lpstr>Retrospect</vt:lpstr>
      <vt:lpstr>   Year 3   PSHE – Changing Me  Summer 2</vt:lpstr>
      <vt:lpstr>PSHE Units</vt:lpstr>
      <vt:lpstr>PowerPoint Presentation</vt:lpstr>
      <vt:lpstr>Changing Me</vt:lpstr>
      <vt:lpstr>PowerPoint Presentation</vt:lpstr>
      <vt:lpstr>PowerPoint Presentation</vt:lpstr>
      <vt:lpstr>Links</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Explaining Mathematical Reasoning</dc:title>
  <dc:creator>Mr S Young</dc:creator>
  <cp:lastModifiedBy>Mr J Barker</cp:lastModifiedBy>
  <cp:revision>56</cp:revision>
  <dcterms:created xsi:type="dcterms:W3CDTF">2019-09-12T15:23:04Z</dcterms:created>
  <dcterms:modified xsi:type="dcterms:W3CDTF">2021-05-18T10:53:16Z</dcterms:modified>
</cp:coreProperties>
</file>