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86" r:id="rId2"/>
    <p:sldId id="291" r:id="rId3"/>
    <p:sldId id="287" r:id="rId4"/>
    <p:sldId id="289" r:id="rId5"/>
    <p:sldId id="277" r:id="rId6"/>
    <p:sldId id="290" r:id="rId7"/>
    <p:sldId id="28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7B0D8-2D29-4130-A3D2-6022FC352FDF}" type="datetimeFigureOut">
              <a:rPr lang="en-GB" smtClean="0"/>
              <a:t>18/05/2021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3408E8-E3C9-4E37-A856-CC4581A2AA74}" type="slidenum">
              <a:rPr lang="en-GB" smtClean="0"/>
              <a:t>‹#›</a:t>
            </a:fld>
            <a:endParaRPr lang="en-GB"/>
          </a:p>
        </p:txBody>
      </p:sp>
    </p:spTree>
    <p:extLst>
      <p:ext uri="{BB962C8B-B14F-4D97-AF65-F5344CB8AC3E}">
        <p14:creationId xmlns:p14="http://schemas.microsoft.com/office/powerpoint/2010/main" val="3738752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912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445714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5357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832433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C278868-8600-402C-BE6F-C664728DCC48}" type="datetimeFigureOut">
              <a:rPr lang="en-GB" smtClean="0"/>
              <a:t>18/05/2021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354800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C278868-8600-402C-BE6F-C664728DCC48}" type="datetimeFigureOut">
              <a:rPr lang="en-GB" smtClean="0"/>
              <a:t>18/05/2021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1511028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C278868-8600-402C-BE6F-C664728DCC48}" type="datetimeFigureOut">
              <a:rPr lang="en-GB" smtClean="0"/>
              <a:t>18/05/2021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1338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E03B318-4417-434D-A206-21EB1743C170}" type="slidenum">
              <a:rPr lang="en-GB" smtClean="0"/>
              <a:t>‹#›</a:t>
            </a:fld>
            <a:endParaRPr lang="en-GB"/>
          </a:p>
        </p:txBody>
      </p:sp>
    </p:spTree>
    <p:extLst>
      <p:ext uri="{BB962C8B-B14F-4D97-AF65-F5344CB8AC3E}">
        <p14:creationId xmlns:p14="http://schemas.microsoft.com/office/powerpoint/2010/main" val="3399788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623539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586581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412011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C278868-8600-402C-BE6F-C664728DCC48}" type="datetimeFigureOut">
              <a:rPr lang="en-GB" smtClean="0"/>
              <a:t>18/05/2021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E03B318-4417-434D-A206-21EB1743C17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6046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bengeo.herts.sch.uk/attachments/download.asp?file=235&amp;type=pdf" TargetMode="External"/><Relationship Id="rId2" Type="http://schemas.openxmlformats.org/officeDocument/2006/relationships/hyperlink" Target="https://www.bengeo.herts.sch.uk/attachments/download.asp?file=381&amp;type=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6176" y="1471748"/>
            <a:ext cx="10058400" cy="4612496"/>
          </a:xfrm>
        </p:spPr>
        <p:txBody>
          <a:bodyPr>
            <a:normAutofit fontScale="90000"/>
          </a:bodyPr>
          <a:lstStyle/>
          <a:p>
            <a:pPr algn="ctr"/>
            <a:r>
              <a:rPr lang="en-GB" dirty="0" smtClean="0"/>
              <a:t/>
            </a:r>
            <a:br>
              <a:rPr lang="en-GB" dirty="0" smtClean="0"/>
            </a:br>
            <a:r>
              <a:rPr lang="en-GB" dirty="0" smtClean="0"/>
              <a:t/>
            </a:r>
            <a:br>
              <a:rPr lang="en-GB" dirty="0" smtClean="0"/>
            </a:br>
            <a:r>
              <a:rPr lang="en-GB" dirty="0"/>
              <a:t/>
            </a:r>
            <a:br>
              <a:rPr lang="en-GB" dirty="0"/>
            </a:br>
            <a:r>
              <a:rPr lang="en-GB" dirty="0" smtClean="0"/>
              <a:t>Year </a:t>
            </a:r>
            <a:r>
              <a:rPr lang="en-GB" dirty="0" smtClean="0"/>
              <a:t>5</a:t>
            </a:r>
            <a:r>
              <a:rPr lang="en-GB" dirty="0" smtClean="0"/>
              <a:t/>
            </a:r>
            <a:br>
              <a:rPr lang="en-GB" dirty="0" smtClean="0"/>
            </a:br>
            <a:r>
              <a:rPr lang="en-GB" dirty="0" smtClean="0"/>
              <a:t> </a:t>
            </a:r>
            <a:br>
              <a:rPr lang="en-GB" dirty="0" smtClean="0"/>
            </a:br>
            <a:r>
              <a:rPr lang="en-GB" dirty="0" smtClean="0"/>
              <a:t>PSHE</a:t>
            </a:r>
            <a:br>
              <a:rPr lang="en-GB" dirty="0" smtClean="0"/>
            </a:br>
            <a:r>
              <a:rPr lang="en-GB" dirty="0" smtClean="0"/>
              <a:t/>
            </a:r>
            <a:br>
              <a:rPr lang="en-GB" dirty="0" smtClean="0"/>
            </a:br>
            <a:endParaRPr lang="en-GB" dirty="0"/>
          </a:p>
        </p:txBody>
      </p:sp>
    </p:spTree>
    <p:extLst>
      <p:ext uri="{BB962C8B-B14F-4D97-AF65-F5344CB8AC3E}">
        <p14:creationId xmlns:p14="http://schemas.microsoft.com/office/powerpoint/2010/main" val="19193874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609600" y="371859"/>
            <a:ext cx="11216639" cy="5355312"/>
          </a:xfrm>
          <a:prstGeom prst="rect">
            <a:avLst/>
          </a:prstGeom>
          <a:noFill/>
        </p:spPr>
        <p:txBody>
          <a:bodyPr wrap="square" rtlCol="0">
            <a:spAutoFit/>
          </a:bodyPr>
          <a:lstStyle/>
          <a:p>
            <a:pPr algn="ctr"/>
            <a:r>
              <a:rPr lang="en-GB" sz="3200" u="sng" dirty="0" smtClean="0"/>
              <a:t>Important Information for Parents</a:t>
            </a:r>
          </a:p>
          <a:p>
            <a:pPr algn="ctr"/>
            <a:endParaRPr lang="en-GB" sz="2400" dirty="0"/>
          </a:p>
          <a:p>
            <a:pPr marL="342900" indent="-342900">
              <a:buFont typeface="Arial" panose="020B0604020202020204" pitchFamily="34" charset="0"/>
              <a:buChar char="•"/>
            </a:pPr>
            <a:r>
              <a:rPr lang="en-GB" sz="2600" dirty="0" smtClean="0"/>
              <a:t>Although all of the PSHE units are equally important for your child’s personal, social and health development, the Changing Me unit includes knowledge which many children will want to discuss further with their peers, teachers and parents/carers.</a:t>
            </a:r>
          </a:p>
          <a:p>
            <a:pPr marL="342900" indent="-342900">
              <a:buFont typeface="Arial" panose="020B0604020202020204" pitchFamily="34" charset="0"/>
              <a:buChar char="•"/>
            </a:pPr>
            <a:endParaRPr lang="en-GB" sz="2600" dirty="0"/>
          </a:p>
          <a:p>
            <a:pPr marL="342900" indent="-342900">
              <a:buFont typeface="Arial" panose="020B0604020202020204" pitchFamily="34" charset="0"/>
              <a:buChar char="•"/>
            </a:pPr>
            <a:r>
              <a:rPr lang="en-GB" sz="2600" dirty="0" smtClean="0"/>
              <a:t>You know your child best.  Please look through the sequence of learning and consider whether your child will benefit from some preparation or from further explanation/discussion at home.  It may be that you are simply available for any questions that may come your way!</a:t>
            </a:r>
          </a:p>
          <a:p>
            <a:pPr marL="342900" indent="-342900">
              <a:buFont typeface="Arial" panose="020B0604020202020204" pitchFamily="34" charset="0"/>
              <a:buChar char="•"/>
            </a:pPr>
            <a:endParaRPr lang="en-GB" sz="2600" dirty="0"/>
          </a:p>
          <a:p>
            <a:pPr marL="342900" indent="-342900">
              <a:buFont typeface="Arial" panose="020B0604020202020204" pitchFamily="34" charset="0"/>
              <a:buChar char="•"/>
            </a:pPr>
            <a:r>
              <a:rPr lang="en-GB" sz="2600" dirty="0" smtClean="0"/>
              <a:t>Please let your child’s teacher(s) know if you have any questions or concerns.</a:t>
            </a:r>
          </a:p>
        </p:txBody>
      </p:sp>
    </p:spTree>
    <p:extLst>
      <p:ext uri="{BB962C8B-B14F-4D97-AF65-F5344CB8AC3E}">
        <p14:creationId xmlns:p14="http://schemas.microsoft.com/office/powerpoint/2010/main" val="5421024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600" dirty="0" smtClean="0"/>
              <a:t>PSHE Units</a:t>
            </a:r>
            <a:endParaRPr lang="en-GB" sz="5600" dirty="0"/>
          </a:p>
        </p:txBody>
      </p:sp>
      <p:sp>
        <p:nvSpPr>
          <p:cNvPr id="3" name="Content Placeholder 2"/>
          <p:cNvSpPr>
            <a:spLocks noGrp="1"/>
          </p:cNvSpPr>
          <p:nvPr>
            <p:ph idx="1"/>
          </p:nvPr>
        </p:nvSpPr>
        <p:spPr>
          <a:xfrm>
            <a:off x="809897" y="2344498"/>
            <a:ext cx="10345783" cy="4023360"/>
          </a:xfrm>
        </p:spPr>
        <p:txBody>
          <a:bodyPr/>
          <a:lstStyle/>
          <a:p>
            <a:pPr>
              <a:buFont typeface="Wingdings" panose="05000000000000000000" pitchFamily="2" charset="2"/>
              <a:buChar char="§"/>
            </a:pPr>
            <a:r>
              <a:rPr lang="en-GB" dirty="0" smtClean="0"/>
              <a:t> </a:t>
            </a:r>
            <a:r>
              <a:rPr lang="en-GB" sz="2400" dirty="0" smtClean="0"/>
              <a:t>Unit 1- Being Me in My World</a:t>
            </a:r>
          </a:p>
          <a:p>
            <a:pPr>
              <a:buFont typeface="Wingdings" panose="05000000000000000000" pitchFamily="2" charset="2"/>
              <a:buChar char="§"/>
            </a:pPr>
            <a:r>
              <a:rPr lang="en-GB" sz="2400" dirty="0"/>
              <a:t> </a:t>
            </a:r>
            <a:r>
              <a:rPr lang="en-GB" sz="2400" dirty="0" smtClean="0"/>
              <a:t>Unit 2- Celebrating Differences</a:t>
            </a:r>
          </a:p>
          <a:p>
            <a:pPr>
              <a:buFont typeface="Wingdings" panose="05000000000000000000" pitchFamily="2" charset="2"/>
              <a:buChar char="§"/>
            </a:pPr>
            <a:r>
              <a:rPr lang="en-GB" sz="2400" dirty="0"/>
              <a:t> </a:t>
            </a:r>
            <a:r>
              <a:rPr lang="en-GB" sz="2400" dirty="0" smtClean="0"/>
              <a:t>Unit 3- Dreams &amp; Goals</a:t>
            </a:r>
          </a:p>
          <a:p>
            <a:pPr>
              <a:buFont typeface="Wingdings" panose="05000000000000000000" pitchFamily="2" charset="2"/>
              <a:buChar char="§"/>
            </a:pPr>
            <a:r>
              <a:rPr lang="en-GB" sz="2400" dirty="0"/>
              <a:t> </a:t>
            </a:r>
            <a:r>
              <a:rPr lang="en-GB" sz="2400" dirty="0" smtClean="0"/>
              <a:t>Unit 4- Healthy Me</a:t>
            </a:r>
          </a:p>
          <a:p>
            <a:pPr>
              <a:buFont typeface="Wingdings" panose="05000000000000000000" pitchFamily="2" charset="2"/>
              <a:buChar char="§"/>
            </a:pPr>
            <a:r>
              <a:rPr lang="en-GB" sz="2400" dirty="0" smtClean="0"/>
              <a:t>Unit 5- Relationships </a:t>
            </a:r>
          </a:p>
          <a:p>
            <a:pPr>
              <a:buFont typeface="Wingdings" panose="05000000000000000000" pitchFamily="2" charset="2"/>
              <a:buChar char="§"/>
            </a:pPr>
            <a:r>
              <a:rPr lang="en-GB" sz="2400" b="1" dirty="0" smtClean="0">
                <a:solidFill>
                  <a:srgbClr val="FF0000"/>
                </a:solidFill>
              </a:rPr>
              <a:t>Unit 6- </a:t>
            </a:r>
            <a:r>
              <a:rPr lang="en-GB" sz="2400" b="1" dirty="0">
                <a:solidFill>
                  <a:srgbClr val="FF0000"/>
                </a:solidFill>
              </a:rPr>
              <a:t>Changing Me</a:t>
            </a:r>
          </a:p>
          <a:p>
            <a:pPr>
              <a:buFont typeface="Wingdings" panose="05000000000000000000" pitchFamily="2" charset="2"/>
              <a:buChar char="§"/>
            </a:pPr>
            <a:endParaRPr lang="en-GB" sz="2400" dirty="0"/>
          </a:p>
        </p:txBody>
      </p:sp>
    </p:spTree>
    <p:extLst>
      <p:ext uri="{BB962C8B-B14F-4D97-AF65-F5344CB8AC3E}">
        <p14:creationId xmlns:p14="http://schemas.microsoft.com/office/powerpoint/2010/main" val="21136133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26275"/>
            <a:ext cx="10058400" cy="631371"/>
          </a:xfrm>
        </p:spPr>
        <p:txBody>
          <a:bodyPr>
            <a:normAutofit fontScale="90000"/>
          </a:bodyPr>
          <a:lstStyle/>
          <a:p>
            <a:pPr algn="ctr"/>
            <a:r>
              <a:rPr lang="en-US" b="1" u="sng" dirty="0" smtClean="0"/>
              <a:t>Changing Me</a:t>
            </a:r>
            <a:endParaRPr lang="en-US" b="1" u="sng" dirty="0"/>
          </a:p>
        </p:txBody>
      </p:sp>
      <p:pic>
        <p:nvPicPr>
          <p:cNvPr id="3" name="Picture 2"/>
          <p:cNvPicPr>
            <a:picLocks noChangeAspect="1"/>
          </p:cNvPicPr>
          <p:nvPr/>
        </p:nvPicPr>
        <p:blipFill>
          <a:blip r:embed="rId2"/>
          <a:stretch>
            <a:fillRect/>
          </a:stretch>
        </p:blipFill>
        <p:spPr>
          <a:xfrm>
            <a:off x="2382549" y="757646"/>
            <a:ext cx="6782930" cy="6033176"/>
          </a:xfrm>
          <a:prstGeom prst="rect">
            <a:avLst/>
          </a:prstGeom>
        </p:spPr>
      </p:pic>
    </p:spTree>
    <p:extLst>
      <p:ext uri="{BB962C8B-B14F-4D97-AF65-F5344CB8AC3E}">
        <p14:creationId xmlns:p14="http://schemas.microsoft.com/office/powerpoint/2010/main" val="1923079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1593669" y="371859"/>
            <a:ext cx="9265920" cy="461665"/>
          </a:xfrm>
          <a:prstGeom prst="rect">
            <a:avLst/>
          </a:prstGeom>
          <a:noFill/>
        </p:spPr>
        <p:txBody>
          <a:bodyPr wrap="square" rtlCol="0">
            <a:spAutoFit/>
          </a:bodyPr>
          <a:lstStyle/>
          <a:p>
            <a:r>
              <a:rPr lang="en-GB" sz="2400" dirty="0" smtClean="0"/>
              <a:t>Children will be exposed to and learn about the following terminology: </a:t>
            </a:r>
            <a:endParaRPr lang="en-GB" sz="2400" dirty="0"/>
          </a:p>
        </p:txBody>
      </p:sp>
      <p:graphicFrame>
        <p:nvGraphicFramePr>
          <p:cNvPr id="6" name="Table 5"/>
          <p:cNvGraphicFramePr>
            <a:graphicFrameLocks noGrp="1"/>
          </p:cNvGraphicFramePr>
          <p:nvPr>
            <p:extLst>
              <p:ext uri="{D42A27DB-BD31-4B8C-83A1-F6EECF244321}">
                <p14:modId xmlns:p14="http://schemas.microsoft.com/office/powerpoint/2010/main" val="3772066357"/>
              </p:ext>
            </p:extLst>
          </p:nvPr>
        </p:nvGraphicFramePr>
        <p:xfrm>
          <a:off x="2162629" y="1193720"/>
          <a:ext cx="8127999" cy="4079240"/>
        </p:xfrm>
        <a:graphic>
          <a:graphicData uri="http://schemas.openxmlformats.org/drawingml/2006/table">
            <a:tbl>
              <a:tblPr firstRow="1" bandRow="1">
                <a:tableStyleId>{5940675A-B579-460E-94D1-54222C63F5DA}</a:tableStyleId>
              </a:tblPr>
              <a:tblGrid>
                <a:gridCol w="2709333">
                  <a:extLst>
                    <a:ext uri="{9D8B030D-6E8A-4147-A177-3AD203B41FA5}">
                      <a16:colId xmlns:a16="http://schemas.microsoft.com/office/drawing/2014/main" val="1049345363"/>
                    </a:ext>
                  </a:extLst>
                </a:gridCol>
                <a:gridCol w="2709333">
                  <a:extLst>
                    <a:ext uri="{9D8B030D-6E8A-4147-A177-3AD203B41FA5}">
                      <a16:colId xmlns:a16="http://schemas.microsoft.com/office/drawing/2014/main" val="1453775062"/>
                    </a:ext>
                  </a:extLst>
                </a:gridCol>
                <a:gridCol w="2709333">
                  <a:extLst>
                    <a:ext uri="{9D8B030D-6E8A-4147-A177-3AD203B41FA5}">
                      <a16:colId xmlns:a16="http://schemas.microsoft.com/office/drawing/2014/main" val="1303050370"/>
                    </a:ext>
                  </a:extLst>
                </a:gridCol>
              </a:tblGrid>
              <a:tr h="370840">
                <a:tc>
                  <a:txBody>
                    <a:bodyPr/>
                    <a:lstStyle/>
                    <a:p>
                      <a:pPr algn="ctr"/>
                      <a:r>
                        <a:rPr lang="en-GB" sz="1800" b="0" i="0" u="none" strike="noStrike" kern="1200" baseline="0" dirty="0" smtClean="0">
                          <a:solidFill>
                            <a:schemeClr val="tx1"/>
                          </a:solidFill>
                          <a:latin typeface="+mn-lt"/>
                          <a:ea typeface="+mn-ea"/>
                          <a:cs typeface="+mn-cs"/>
                        </a:rPr>
                        <a:t>Puberty</a:t>
                      </a:r>
                    </a:p>
                  </a:txBody>
                  <a:tcPr/>
                </a:tc>
                <a:tc>
                  <a:txBody>
                    <a:bodyPr/>
                    <a:lstStyle/>
                    <a:p>
                      <a:pPr algn="ctr"/>
                      <a:r>
                        <a:rPr lang="en-GB" sz="1800" b="0" i="0" u="none" strike="noStrike" kern="1200" baseline="0" dirty="0" smtClean="0">
                          <a:solidFill>
                            <a:schemeClr val="tx1"/>
                          </a:solidFill>
                          <a:latin typeface="+mn-lt"/>
                          <a:ea typeface="+mn-ea"/>
                          <a:cs typeface="+mn-cs"/>
                        </a:rPr>
                        <a:t>Vagina</a:t>
                      </a:r>
                    </a:p>
                  </a:txBody>
                  <a:tcPr/>
                </a:tc>
                <a:tc>
                  <a:txBody>
                    <a:bodyPr/>
                    <a:lstStyle/>
                    <a:p>
                      <a:pPr algn="ctr"/>
                      <a:r>
                        <a:rPr lang="en-GB" sz="1800" b="0" i="0" u="none" strike="noStrike" kern="1200" baseline="0" dirty="0" smtClean="0">
                          <a:solidFill>
                            <a:schemeClr val="tx1"/>
                          </a:solidFill>
                          <a:latin typeface="+mn-lt"/>
                          <a:ea typeface="+mn-ea"/>
                          <a:cs typeface="+mn-cs"/>
                        </a:rPr>
                        <a:t>Conception</a:t>
                      </a:r>
                    </a:p>
                  </a:txBody>
                  <a:tcPr/>
                </a:tc>
                <a:extLst>
                  <a:ext uri="{0D108BD9-81ED-4DB2-BD59-A6C34878D82A}">
                    <a16:rowId xmlns:a16="http://schemas.microsoft.com/office/drawing/2014/main" val="2581200957"/>
                  </a:ext>
                </a:extLst>
              </a:tr>
              <a:tr h="370840">
                <a:tc>
                  <a:txBody>
                    <a:bodyPr/>
                    <a:lstStyle/>
                    <a:p>
                      <a:pPr algn="ctr"/>
                      <a:r>
                        <a:rPr lang="en-GB" sz="1800" b="0" i="0" u="none" strike="noStrike" kern="1200" baseline="0" dirty="0" smtClean="0">
                          <a:solidFill>
                            <a:schemeClr val="tx1"/>
                          </a:solidFill>
                          <a:latin typeface="+mn-lt"/>
                          <a:ea typeface="+mn-ea"/>
                          <a:cs typeface="+mn-cs"/>
                        </a:rPr>
                        <a:t>Menstruation</a:t>
                      </a:r>
                    </a:p>
                  </a:txBody>
                  <a:tcPr/>
                </a:tc>
                <a:tc>
                  <a:txBody>
                    <a:bodyPr/>
                    <a:lstStyle/>
                    <a:p>
                      <a:pPr algn="ctr"/>
                      <a:r>
                        <a:rPr lang="en-GB" sz="1800" b="0" i="0" u="none" strike="noStrike" kern="1200" baseline="0" dirty="0" smtClean="0">
                          <a:solidFill>
                            <a:schemeClr val="tx1"/>
                          </a:solidFill>
                          <a:latin typeface="+mn-lt"/>
                          <a:ea typeface="+mn-ea"/>
                          <a:cs typeface="+mn-cs"/>
                        </a:rPr>
                        <a:t>Oestrogen</a:t>
                      </a:r>
                    </a:p>
                  </a:txBody>
                  <a:tcPr/>
                </a:tc>
                <a:tc>
                  <a:txBody>
                    <a:bodyPr/>
                    <a:lstStyle/>
                    <a:p>
                      <a:pPr algn="ctr"/>
                      <a:r>
                        <a:rPr lang="en-GB" sz="1800" b="0" i="0" u="none" strike="noStrike" kern="1200" baseline="0" dirty="0" smtClean="0">
                          <a:solidFill>
                            <a:schemeClr val="tx1"/>
                          </a:solidFill>
                          <a:latin typeface="+mn-lt"/>
                          <a:ea typeface="+mn-ea"/>
                          <a:cs typeface="+mn-cs"/>
                        </a:rPr>
                        <a:t>Making love</a:t>
                      </a:r>
                    </a:p>
                  </a:txBody>
                  <a:tcPr/>
                </a:tc>
                <a:extLst>
                  <a:ext uri="{0D108BD9-81ED-4DB2-BD59-A6C34878D82A}">
                    <a16:rowId xmlns:a16="http://schemas.microsoft.com/office/drawing/2014/main" val="3883824089"/>
                  </a:ext>
                </a:extLst>
              </a:tr>
              <a:tr h="370840">
                <a:tc>
                  <a:txBody>
                    <a:bodyPr/>
                    <a:lstStyle/>
                    <a:p>
                      <a:pPr algn="ctr"/>
                      <a:r>
                        <a:rPr lang="en-GB" sz="1800" b="0" i="0" u="none" strike="noStrike" kern="1200" baseline="0" dirty="0" smtClean="0">
                          <a:solidFill>
                            <a:schemeClr val="tx1"/>
                          </a:solidFill>
                          <a:latin typeface="+mn-lt"/>
                          <a:ea typeface="+mn-ea"/>
                          <a:cs typeface="+mn-cs"/>
                        </a:rPr>
                        <a:t>Periods</a:t>
                      </a:r>
                    </a:p>
                  </a:txBody>
                  <a:tcPr/>
                </a:tc>
                <a:tc>
                  <a:txBody>
                    <a:bodyPr/>
                    <a:lstStyle/>
                    <a:p>
                      <a:pPr algn="ctr"/>
                      <a:r>
                        <a:rPr lang="en-GB" sz="1800" b="0" i="0" u="none" strike="noStrike" kern="1200" baseline="0" dirty="0" smtClean="0">
                          <a:solidFill>
                            <a:schemeClr val="tx1"/>
                          </a:solidFill>
                          <a:latin typeface="+mn-lt"/>
                          <a:ea typeface="+mn-ea"/>
                          <a:cs typeface="+mn-cs"/>
                        </a:rPr>
                        <a:t>Vulva</a:t>
                      </a:r>
                    </a:p>
                  </a:txBody>
                  <a:tcPr/>
                </a:tc>
                <a:tc>
                  <a:txBody>
                    <a:bodyPr/>
                    <a:lstStyle/>
                    <a:p>
                      <a:pPr algn="ctr"/>
                      <a:r>
                        <a:rPr lang="en-GB" sz="1800" b="0" i="0" u="none" strike="noStrike" kern="1200" baseline="0" dirty="0" smtClean="0">
                          <a:solidFill>
                            <a:schemeClr val="tx1"/>
                          </a:solidFill>
                          <a:latin typeface="+mn-lt"/>
                          <a:ea typeface="+mn-ea"/>
                          <a:cs typeface="+mn-cs"/>
                        </a:rPr>
                        <a:t>Sexual intercourse</a:t>
                      </a:r>
                    </a:p>
                  </a:txBody>
                  <a:tcPr/>
                </a:tc>
                <a:extLst>
                  <a:ext uri="{0D108BD9-81ED-4DB2-BD59-A6C34878D82A}">
                    <a16:rowId xmlns:a16="http://schemas.microsoft.com/office/drawing/2014/main" val="813022557"/>
                  </a:ext>
                </a:extLst>
              </a:tr>
              <a:tr h="370840">
                <a:tc>
                  <a:txBody>
                    <a:bodyPr/>
                    <a:lstStyle/>
                    <a:p>
                      <a:pPr algn="ctr"/>
                      <a:r>
                        <a:rPr lang="en-GB" sz="1800" b="0" i="0" u="none" strike="noStrike" kern="1200" baseline="0" dirty="0" smtClean="0">
                          <a:solidFill>
                            <a:schemeClr val="tx1"/>
                          </a:solidFill>
                          <a:latin typeface="+mn-lt"/>
                          <a:ea typeface="+mn-ea"/>
                          <a:cs typeface="+mn-cs"/>
                        </a:rPr>
                        <a:t>Sanitary towels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tx1"/>
                          </a:solidFill>
                          <a:latin typeface="+mn-lt"/>
                          <a:ea typeface="+mn-ea"/>
                          <a:cs typeface="+mn-cs"/>
                        </a:rPr>
                        <a:t>Womb/Uterus</a:t>
                      </a:r>
                      <a:endParaRPr lang="en-GB" dirty="0" smtClean="0"/>
                    </a:p>
                  </a:txBody>
                  <a:tcPr/>
                </a:tc>
                <a:tc>
                  <a:txBody>
                    <a:bodyPr/>
                    <a:lstStyle/>
                    <a:p>
                      <a:pPr algn="ctr"/>
                      <a:r>
                        <a:rPr lang="en-GB" sz="1800" b="0" i="0" u="none" strike="noStrike" kern="1200" baseline="0" dirty="0" smtClean="0">
                          <a:solidFill>
                            <a:schemeClr val="tx1"/>
                          </a:solidFill>
                          <a:latin typeface="+mn-lt"/>
                          <a:ea typeface="+mn-ea"/>
                          <a:cs typeface="+mn-cs"/>
                        </a:rPr>
                        <a:t>Fallopian tube</a:t>
                      </a:r>
                    </a:p>
                  </a:txBody>
                  <a:tcPr/>
                </a:tc>
                <a:extLst>
                  <a:ext uri="{0D108BD9-81ED-4DB2-BD59-A6C34878D82A}">
                    <a16:rowId xmlns:a16="http://schemas.microsoft.com/office/drawing/2014/main" val="729546863"/>
                  </a:ext>
                </a:extLst>
              </a:tr>
              <a:tr h="370840">
                <a:tc>
                  <a:txBody>
                    <a:bodyPr/>
                    <a:lstStyle/>
                    <a:p>
                      <a:pPr algn="ctr"/>
                      <a:r>
                        <a:rPr lang="en-GB" sz="1800" b="0" i="0" u="none" strike="noStrike" kern="1200" baseline="0" dirty="0" smtClean="0">
                          <a:solidFill>
                            <a:schemeClr val="tx1"/>
                          </a:solidFill>
                          <a:latin typeface="+mn-lt"/>
                          <a:ea typeface="+mn-ea"/>
                          <a:cs typeface="+mn-cs"/>
                        </a:rPr>
                        <a:t>Sanitary pads</a:t>
                      </a:r>
                    </a:p>
                  </a:txBody>
                  <a:tcPr/>
                </a:tc>
                <a:tc>
                  <a:txBody>
                    <a:bodyPr/>
                    <a:lstStyle/>
                    <a:p>
                      <a:pPr algn="ctr"/>
                      <a:r>
                        <a:rPr lang="en-GB" sz="1800" b="0" i="0" u="none" strike="noStrike" kern="1200" baseline="0" dirty="0" smtClean="0">
                          <a:solidFill>
                            <a:schemeClr val="tx1"/>
                          </a:solidFill>
                          <a:latin typeface="+mn-lt"/>
                          <a:ea typeface="+mn-ea"/>
                          <a:cs typeface="+mn-cs"/>
                        </a:rPr>
                        <a:t>Sperm</a:t>
                      </a:r>
                    </a:p>
                  </a:txBody>
                  <a:tcPr/>
                </a:tc>
                <a:tc>
                  <a:txBody>
                    <a:bodyPr/>
                    <a:lstStyle/>
                    <a:p>
                      <a:pPr algn="ctr"/>
                      <a:r>
                        <a:rPr lang="en-GB" sz="1800" b="0" i="0" u="none" strike="noStrike" kern="1200" baseline="0" dirty="0" smtClean="0">
                          <a:solidFill>
                            <a:schemeClr val="tx1"/>
                          </a:solidFill>
                          <a:latin typeface="+mn-lt"/>
                          <a:ea typeface="+mn-ea"/>
                          <a:cs typeface="+mn-cs"/>
                        </a:rPr>
                        <a:t>Fertilisation</a:t>
                      </a:r>
                    </a:p>
                  </a:txBody>
                  <a:tcPr/>
                </a:tc>
                <a:extLst>
                  <a:ext uri="{0D108BD9-81ED-4DB2-BD59-A6C34878D82A}">
                    <a16:rowId xmlns:a16="http://schemas.microsoft.com/office/drawing/2014/main" val="3639582548"/>
                  </a:ext>
                </a:extLst>
              </a:tr>
              <a:tr h="370840">
                <a:tc>
                  <a:txBody>
                    <a:bodyPr/>
                    <a:lstStyle/>
                    <a:p>
                      <a:pPr algn="ctr"/>
                      <a:r>
                        <a:rPr lang="en-GB" sz="1800" b="0" i="0" u="none" strike="noStrike" kern="1200" baseline="0" dirty="0" smtClean="0">
                          <a:solidFill>
                            <a:schemeClr val="tx1"/>
                          </a:solidFill>
                          <a:latin typeface="+mn-lt"/>
                          <a:ea typeface="+mn-ea"/>
                          <a:cs typeface="+mn-cs"/>
                        </a:rPr>
                        <a:t>Tampons</a:t>
                      </a:r>
                    </a:p>
                  </a:txBody>
                  <a:tcPr/>
                </a:tc>
                <a:tc>
                  <a:txBody>
                    <a:bodyPr/>
                    <a:lstStyle/>
                    <a:p>
                      <a:pPr algn="ctr"/>
                      <a:r>
                        <a:rPr lang="en-GB" sz="1800" b="0" i="0" u="none" strike="noStrike" kern="1200" baseline="0" dirty="0" smtClean="0">
                          <a:solidFill>
                            <a:schemeClr val="tx1"/>
                          </a:solidFill>
                          <a:latin typeface="+mn-lt"/>
                          <a:ea typeface="+mn-ea"/>
                          <a:cs typeface="+mn-cs"/>
                        </a:rPr>
                        <a:t>Semen</a:t>
                      </a:r>
                    </a:p>
                  </a:txBody>
                  <a:tcPr/>
                </a:tc>
                <a:tc>
                  <a:txBody>
                    <a:bodyPr/>
                    <a:lstStyle/>
                    <a:p>
                      <a:pPr algn="ctr"/>
                      <a:r>
                        <a:rPr lang="en-GB" sz="1800" b="0" i="0" u="none" strike="noStrike" kern="1200" baseline="0" dirty="0" smtClean="0">
                          <a:solidFill>
                            <a:schemeClr val="tx1"/>
                          </a:solidFill>
                          <a:latin typeface="+mn-lt"/>
                          <a:ea typeface="+mn-ea"/>
                          <a:cs typeface="+mn-cs"/>
                        </a:rPr>
                        <a:t>Pregnancy</a:t>
                      </a:r>
                    </a:p>
                  </a:txBody>
                  <a:tcPr/>
                </a:tc>
                <a:extLst>
                  <a:ext uri="{0D108BD9-81ED-4DB2-BD59-A6C34878D82A}">
                    <a16:rowId xmlns:a16="http://schemas.microsoft.com/office/drawing/2014/main" val="286931766"/>
                  </a:ext>
                </a:extLst>
              </a:tr>
              <a:tr h="370840">
                <a:tc>
                  <a:txBody>
                    <a:bodyPr/>
                    <a:lstStyle/>
                    <a:p>
                      <a:pPr algn="ctr"/>
                      <a:r>
                        <a:rPr lang="en-GB" sz="1800" b="0" i="0" u="none" strike="noStrike" kern="1200" baseline="0" dirty="0" smtClean="0">
                          <a:solidFill>
                            <a:schemeClr val="tx1"/>
                          </a:solidFill>
                          <a:latin typeface="+mn-lt"/>
                          <a:ea typeface="+mn-ea"/>
                          <a:cs typeface="+mn-cs"/>
                        </a:rPr>
                        <a:t>Ovary/ Ovaries</a:t>
                      </a:r>
                    </a:p>
                  </a:txBody>
                  <a:tcPr/>
                </a:tc>
                <a:tc>
                  <a:txBody>
                    <a:bodyPr/>
                    <a:lstStyle/>
                    <a:p>
                      <a:pPr algn="ctr"/>
                      <a:r>
                        <a:rPr lang="en-GB" sz="1800" b="0" i="0" u="none" strike="noStrike" kern="1200" baseline="0" dirty="0" smtClean="0">
                          <a:solidFill>
                            <a:schemeClr val="tx1"/>
                          </a:solidFill>
                          <a:latin typeface="+mn-lt"/>
                          <a:ea typeface="+mn-ea"/>
                          <a:cs typeface="+mn-cs"/>
                        </a:rPr>
                        <a:t>Testicles/Testes</a:t>
                      </a:r>
                    </a:p>
                  </a:txBody>
                  <a:tcPr/>
                </a:tc>
                <a:tc>
                  <a:txBody>
                    <a:bodyPr/>
                    <a:lstStyle/>
                    <a:p>
                      <a:pPr algn="ctr"/>
                      <a:r>
                        <a:rPr lang="en-GB" sz="1800" b="0" i="0" u="none" strike="noStrike" kern="1200" baseline="0" dirty="0" smtClean="0">
                          <a:solidFill>
                            <a:schemeClr val="tx1"/>
                          </a:solidFill>
                          <a:latin typeface="+mn-lt"/>
                          <a:ea typeface="+mn-ea"/>
                          <a:cs typeface="+mn-cs"/>
                        </a:rPr>
                        <a:t>Embryo</a:t>
                      </a:r>
                    </a:p>
                  </a:txBody>
                  <a:tcPr/>
                </a:tc>
                <a:extLst>
                  <a:ext uri="{0D108BD9-81ED-4DB2-BD59-A6C34878D82A}">
                    <a16:rowId xmlns:a16="http://schemas.microsoft.com/office/drawing/2014/main" val="1987585042"/>
                  </a:ext>
                </a:extLst>
              </a:tr>
              <a:tr h="370840">
                <a:tc>
                  <a:txBody>
                    <a:bodyPr/>
                    <a:lstStyle/>
                    <a:p>
                      <a:pPr algn="ctr"/>
                      <a:r>
                        <a:rPr lang="en-GB" sz="1800" b="0" i="0" u="none" strike="noStrike" kern="1200" baseline="0" dirty="0" smtClean="0">
                          <a:solidFill>
                            <a:schemeClr val="tx1"/>
                          </a:solidFill>
                          <a:latin typeface="+mn-lt"/>
                          <a:ea typeface="+mn-ea"/>
                          <a:cs typeface="+mn-cs"/>
                        </a:rPr>
                        <a:t>Erection</a:t>
                      </a:r>
                    </a:p>
                  </a:txBody>
                  <a:tcPr/>
                </a:tc>
                <a:tc>
                  <a:txBody>
                    <a:bodyPr/>
                    <a:lstStyle/>
                    <a:p>
                      <a:pPr algn="ctr"/>
                      <a:r>
                        <a:rPr lang="en-GB" sz="1800" b="0" i="0" u="none" strike="noStrike" kern="1200" baseline="0" dirty="0" smtClean="0">
                          <a:solidFill>
                            <a:schemeClr val="tx1"/>
                          </a:solidFill>
                          <a:latin typeface="+mn-lt"/>
                          <a:ea typeface="+mn-ea"/>
                          <a:cs typeface="+mn-cs"/>
                        </a:rPr>
                        <a:t>Ejaculation</a:t>
                      </a:r>
                    </a:p>
                  </a:txBody>
                  <a:tcPr/>
                </a:tc>
                <a:tc>
                  <a:txBody>
                    <a:bodyPr/>
                    <a:lstStyle/>
                    <a:p>
                      <a:pPr algn="ctr"/>
                      <a:r>
                        <a:rPr lang="en-GB" sz="1800" b="0" i="0" u="none" strike="noStrike" kern="1200" baseline="0" dirty="0" smtClean="0">
                          <a:solidFill>
                            <a:schemeClr val="tx1"/>
                          </a:solidFill>
                          <a:latin typeface="+mn-lt"/>
                          <a:ea typeface="+mn-ea"/>
                          <a:cs typeface="+mn-cs"/>
                        </a:rPr>
                        <a:t>Umbilical cord</a:t>
                      </a:r>
                    </a:p>
                  </a:txBody>
                  <a:tcPr/>
                </a:tc>
                <a:extLst>
                  <a:ext uri="{0D108BD9-81ED-4DB2-BD59-A6C34878D82A}">
                    <a16:rowId xmlns:a16="http://schemas.microsoft.com/office/drawing/2014/main" val="1677066226"/>
                  </a:ext>
                </a:extLst>
              </a:tr>
              <a:tr h="370840">
                <a:tc>
                  <a:txBody>
                    <a:bodyPr/>
                    <a:lstStyle/>
                    <a:p>
                      <a:pPr algn="ctr"/>
                      <a:r>
                        <a:rPr lang="en-GB" sz="1800" b="0" i="0" u="none" strike="noStrike" kern="1200" baseline="0" dirty="0" smtClean="0">
                          <a:solidFill>
                            <a:schemeClr val="tx1"/>
                          </a:solidFill>
                          <a:latin typeface="+mn-lt"/>
                          <a:ea typeface="+mn-ea"/>
                          <a:cs typeface="+mn-cs"/>
                        </a:rPr>
                        <a:t>Wet dream</a:t>
                      </a:r>
                    </a:p>
                  </a:txBody>
                  <a:tcPr/>
                </a:tc>
                <a:tc>
                  <a:txBody>
                    <a:bodyPr/>
                    <a:lstStyle/>
                    <a:p>
                      <a:pPr algn="ctr"/>
                      <a:r>
                        <a:rPr lang="en-GB" sz="1800" b="0" i="0" u="none" strike="noStrike" kern="1200" baseline="0" dirty="0" smtClean="0">
                          <a:solidFill>
                            <a:schemeClr val="tx1"/>
                          </a:solidFill>
                          <a:latin typeface="+mn-lt"/>
                          <a:ea typeface="+mn-ea"/>
                          <a:cs typeface="+mn-cs"/>
                        </a:rPr>
                        <a:t>Larynx</a:t>
                      </a:r>
                    </a:p>
                  </a:txBody>
                  <a:tcPr/>
                </a:tc>
                <a:tc>
                  <a:txBody>
                    <a:bodyPr/>
                    <a:lstStyle/>
                    <a:p>
                      <a:pPr algn="ctr"/>
                      <a:r>
                        <a:rPr lang="en-GB" sz="1800" b="0" i="0" u="none" strike="noStrike" kern="1200" baseline="0" dirty="0" smtClean="0">
                          <a:solidFill>
                            <a:schemeClr val="tx1"/>
                          </a:solidFill>
                          <a:latin typeface="+mn-lt"/>
                          <a:ea typeface="+mn-ea"/>
                          <a:cs typeface="+mn-cs"/>
                        </a:rPr>
                        <a:t>Contraception</a:t>
                      </a:r>
                    </a:p>
                  </a:txBody>
                  <a:tcPr/>
                </a:tc>
                <a:extLst>
                  <a:ext uri="{0D108BD9-81ED-4DB2-BD59-A6C34878D82A}">
                    <a16:rowId xmlns:a16="http://schemas.microsoft.com/office/drawing/2014/main" val="218107609"/>
                  </a:ext>
                </a:extLst>
              </a:tr>
              <a:tr h="370840">
                <a:tc>
                  <a:txBody>
                    <a:bodyPr/>
                    <a:lstStyle/>
                    <a:p>
                      <a:pPr algn="ctr"/>
                      <a:r>
                        <a:rPr lang="en-GB" sz="1800" b="0" i="0" u="none" strike="noStrike" kern="1200" baseline="0" dirty="0" smtClean="0">
                          <a:solidFill>
                            <a:schemeClr val="tx1"/>
                          </a:solidFill>
                          <a:latin typeface="+mn-lt"/>
                          <a:ea typeface="+mn-ea"/>
                          <a:cs typeface="+mn-cs"/>
                        </a:rPr>
                        <a:t>Facial hair</a:t>
                      </a:r>
                    </a:p>
                  </a:txBody>
                  <a:tcPr/>
                </a:tc>
                <a:tc>
                  <a:txBody>
                    <a:bodyPr/>
                    <a:lstStyle/>
                    <a:p>
                      <a:pPr algn="ctr"/>
                      <a:r>
                        <a:rPr lang="en-GB" sz="1800" b="0" i="0" u="none" strike="noStrike" kern="1200" baseline="0" dirty="0" smtClean="0">
                          <a:solidFill>
                            <a:schemeClr val="tx1"/>
                          </a:solidFill>
                          <a:latin typeface="+mn-lt"/>
                          <a:ea typeface="+mn-ea"/>
                          <a:cs typeface="+mn-cs"/>
                        </a:rPr>
                        <a:t>Growth spurt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tx1"/>
                          </a:solidFill>
                          <a:latin typeface="+mn-lt"/>
                          <a:ea typeface="+mn-ea"/>
                          <a:cs typeface="+mn-cs"/>
                        </a:rPr>
                        <a:t>Fertility treatment (IVF)</a:t>
                      </a:r>
                    </a:p>
                  </a:txBody>
                  <a:tcPr/>
                </a:tc>
                <a:extLst>
                  <a:ext uri="{0D108BD9-81ED-4DB2-BD59-A6C34878D82A}">
                    <a16:rowId xmlns:a16="http://schemas.microsoft.com/office/drawing/2014/main" val="1497619583"/>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tx1"/>
                          </a:solidFill>
                          <a:latin typeface="+mn-lt"/>
                          <a:ea typeface="+mn-ea"/>
                          <a:cs typeface="+mn-cs"/>
                        </a:rPr>
                        <a:t>Hormones</a:t>
                      </a:r>
                      <a:endParaRPr lang="en-GB" dirty="0" smtClean="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u="none" strike="noStrike" kern="1200" baseline="0" dirty="0" smtClean="0">
                          <a:solidFill>
                            <a:schemeClr val="tx1"/>
                          </a:solidFill>
                          <a:latin typeface="+mn-lt"/>
                          <a:ea typeface="+mn-ea"/>
                          <a:cs typeface="+mn-cs"/>
                        </a:rPr>
                        <a:t>Relationships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i="0" u="none" strike="noStrike" kern="1200" baseline="0" dirty="0" smtClean="0">
                        <a:solidFill>
                          <a:schemeClr val="tx1"/>
                        </a:solidFill>
                        <a:latin typeface="+mn-lt"/>
                        <a:ea typeface="+mn-ea"/>
                        <a:cs typeface="+mn-cs"/>
                      </a:endParaRPr>
                    </a:p>
                  </a:txBody>
                  <a:tcPr/>
                </a:tc>
                <a:extLst>
                  <a:ext uri="{0D108BD9-81ED-4DB2-BD59-A6C34878D82A}">
                    <a16:rowId xmlns:a16="http://schemas.microsoft.com/office/drawing/2014/main" val="605192736"/>
                  </a:ext>
                </a:extLst>
              </a:tr>
            </a:tbl>
          </a:graphicData>
        </a:graphic>
      </p:graphicFrame>
    </p:spTree>
    <p:extLst>
      <p:ext uri="{BB962C8B-B14F-4D97-AF65-F5344CB8AC3E}">
        <p14:creationId xmlns:p14="http://schemas.microsoft.com/office/powerpoint/2010/main" val="5395477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609600" y="371859"/>
            <a:ext cx="11216639" cy="5755422"/>
          </a:xfrm>
          <a:prstGeom prst="rect">
            <a:avLst/>
          </a:prstGeom>
          <a:noFill/>
        </p:spPr>
        <p:txBody>
          <a:bodyPr wrap="square" rtlCol="0">
            <a:spAutoFit/>
          </a:bodyPr>
          <a:lstStyle/>
          <a:p>
            <a:pPr algn="ctr"/>
            <a:r>
              <a:rPr lang="en-GB" sz="3200" u="sng" dirty="0" smtClean="0"/>
              <a:t>Important Information</a:t>
            </a:r>
          </a:p>
          <a:p>
            <a:pPr algn="ctr"/>
            <a:endParaRPr lang="en-GB" sz="2400" dirty="0"/>
          </a:p>
          <a:p>
            <a:pPr marL="342900" indent="-342900">
              <a:buFont typeface="Arial" panose="020B0604020202020204" pitchFamily="34" charset="0"/>
              <a:buChar char="•"/>
            </a:pPr>
            <a:r>
              <a:rPr lang="en-GB" sz="2600" dirty="0" smtClean="0"/>
              <a:t>Boys and girls will be in the classroom at the same time and will be learning about the opposite sex too. </a:t>
            </a:r>
          </a:p>
          <a:p>
            <a:endParaRPr lang="en-GB" sz="2600" dirty="0" smtClean="0"/>
          </a:p>
          <a:p>
            <a:pPr marL="342900" indent="-342900">
              <a:buFont typeface="Arial" panose="020B0604020202020204" pitchFamily="34" charset="0"/>
              <a:buChar char="•"/>
            </a:pPr>
            <a:r>
              <a:rPr lang="en-GB" sz="2600" dirty="0" smtClean="0"/>
              <a:t>As you can imagine, there are always plenty of questions. Sometimes the children feel confident enough to ask in the lessons whilst others prefer not to. </a:t>
            </a:r>
          </a:p>
          <a:p>
            <a:endParaRPr lang="en-GB" sz="2600" dirty="0" smtClean="0"/>
          </a:p>
          <a:p>
            <a:pPr marL="342900" indent="-342900">
              <a:buFont typeface="Arial" panose="020B0604020202020204" pitchFamily="34" charset="0"/>
              <a:buChar char="•"/>
            </a:pPr>
            <a:r>
              <a:rPr lang="en-GB" sz="2600" dirty="0" smtClean="0"/>
              <a:t>If a child would prefer </a:t>
            </a:r>
            <a:r>
              <a:rPr lang="en-GB" sz="2600" dirty="0" smtClean="0"/>
              <a:t>their </a:t>
            </a:r>
            <a:r>
              <a:rPr lang="en-GB" sz="2600" dirty="0" smtClean="0"/>
              <a:t>question to remain anonymous, then they can write it on paper and place it in a secure box. Their question will then be addressed at the end of the lesson or the beginning of the next lesson.</a:t>
            </a:r>
          </a:p>
          <a:p>
            <a:endParaRPr lang="en-GB" sz="2600" dirty="0" smtClean="0"/>
          </a:p>
          <a:p>
            <a:pPr marL="342900" indent="-342900">
              <a:buFont typeface="Arial" panose="020B0604020202020204" pitchFamily="34" charset="0"/>
              <a:buChar char="•"/>
            </a:pPr>
            <a:r>
              <a:rPr lang="en-GB" sz="2600" dirty="0" smtClean="0"/>
              <a:t>The teachers will determine if questions are age appropriate</a:t>
            </a:r>
            <a:r>
              <a:rPr lang="en-GB" sz="2600" dirty="0"/>
              <a:t> </a:t>
            </a:r>
            <a:r>
              <a:rPr lang="en-GB" sz="2600" dirty="0" smtClean="0"/>
              <a:t>and therefore whether they will be answered or not. </a:t>
            </a:r>
          </a:p>
        </p:txBody>
      </p:sp>
    </p:spTree>
    <p:extLst>
      <p:ext uri="{BB962C8B-B14F-4D97-AF65-F5344CB8AC3E}">
        <p14:creationId xmlns:p14="http://schemas.microsoft.com/office/powerpoint/2010/main" val="39081624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600" dirty="0" smtClean="0"/>
              <a:t>Links</a:t>
            </a:r>
            <a:endParaRPr lang="en-GB" sz="560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GB" dirty="0" smtClean="0"/>
              <a:t> </a:t>
            </a:r>
            <a:r>
              <a:rPr lang="en-GB" sz="2400" dirty="0" smtClean="0"/>
              <a:t>If you would like further information, please feel free to follow the links to the school’s website. </a:t>
            </a:r>
            <a:endParaRPr lang="en-GB" sz="2400" dirty="0"/>
          </a:p>
          <a:p>
            <a:pPr>
              <a:buFont typeface="Wingdings" panose="05000000000000000000" pitchFamily="2" charset="2"/>
              <a:buChar char="§"/>
            </a:pPr>
            <a:endParaRPr lang="en-GB" sz="2200" dirty="0" smtClean="0">
              <a:hlinkClick r:id="rId2"/>
            </a:endParaRPr>
          </a:p>
          <a:p>
            <a:pPr>
              <a:buFont typeface="Wingdings" panose="05000000000000000000" pitchFamily="2" charset="2"/>
              <a:buChar char="§"/>
            </a:pPr>
            <a:r>
              <a:rPr lang="en-GB" sz="2200" dirty="0" smtClean="0">
                <a:hlinkClick r:id="rId2"/>
              </a:rPr>
              <a:t> https</a:t>
            </a:r>
            <a:r>
              <a:rPr lang="en-GB" sz="2200" dirty="0">
                <a:hlinkClick r:id="rId2"/>
              </a:rPr>
              <a:t>://</a:t>
            </a:r>
            <a:r>
              <a:rPr lang="en-GB" sz="2200" dirty="0" smtClean="0">
                <a:hlinkClick r:id="rId2"/>
              </a:rPr>
              <a:t>www.bengeo.herts.sch.uk/attachments/download.asp?file=381&amp;type=pdf</a:t>
            </a:r>
            <a:endParaRPr lang="en-GB" sz="2200" dirty="0" smtClean="0"/>
          </a:p>
          <a:p>
            <a:pPr>
              <a:buFont typeface="Wingdings" panose="05000000000000000000" pitchFamily="2" charset="2"/>
              <a:buChar char="§"/>
            </a:pPr>
            <a:endParaRPr lang="en-GB" sz="2200" dirty="0" smtClean="0"/>
          </a:p>
          <a:p>
            <a:pPr>
              <a:buFont typeface="Wingdings" panose="05000000000000000000" pitchFamily="2" charset="2"/>
              <a:buChar char="§"/>
            </a:pPr>
            <a:r>
              <a:rPr lang="en-GB" sz="2200" dirty="0" smtClean="0">
                <a:hlinkClick r:id="rId3"/>
              </a:rPr>
              <a:t> https</a:t>
            </a:r>
            <a:r>
              <a:rPr lang="en-GB" sz="2200" dirty="0">
                <a:hlinkClick r:id="rId3"/>
              </a:rPr>
              <a:t>://</a:t>
            </a:r>
            <a:r>
              <a:rPr lang="en-GB" sz="2200" dirty="0" smtClean="0">
                <a:hlinkClick r:id="rId3"/>
              </a:rPr>
              <a:t>www.bengeo.herts.sch.uk/attachments/download.asp?file=235&amp;type=pdf</a:t>
            </a:r>
            <a:endParaRPr lang="en-GB" sz="2200" dirty="0" smtClean="0"/>
          </a:p>
          <a:p>
            <a:pPr>
              <a:buFont typeface="Wingdings" panose="05000000000000000000" pitchFamily="2" charset="2"/>
              <a:buChar char="§"/>
            </a:pPr>
            <a:endParaRPr lang="en-GB" sz="2400" dirty="0"/>
          </a:p>
        </p:txBody>
      </p:sp>
    </p:spTree>
    <p:extLst>
      <p:ext uri="{BB962C8B-B14F-4D97-AF65-F5344CB8AC3E}">
        <p14:creationId xmlns:p14="http://schemas.microsoft.com/office/powerpoint/2010/main" val="139107387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560</TotalTime>
  <Words>359</Words>
  <Application>Microsoft Office PowerPoint</Application>
  <PresentationFormat>Widescreen</PresentationFormat>
  <Paragraphs>64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Retrospect</vt:lpstr>
      <vt:lpstr>   Year 5   PSHE  </vt:lpstr>
      <vt:lpstr>PowerPoint Presentation</vt:lpstr>
      <vt:lpstr>PSHE Units</vt:lpstr>
      <vt:lpstr>Changing Me</vt:lpstr>
      <vt:lpstr>PowerPoint Presentation</vt:lpstr>
      <vt:lpstr>PowerPoint Presentation</vt:lpstr>
      <vt:lpstr>Links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Explaining Mathematical Reasoning</dc:title>
  <dc:creator>Mr S Young</dc:creator>
  <cp:lastModifiedBy>Mrs J Peters</cp:lastModifiedBy>
  <cp:revision>49</cp:revision>
  <dcterms:created xsi:type="dcterms:W3CDTF">2019-09-12T15:23:04Z</dcterms:created>
  <dcterms:modified xsi:type="dcterms:W3CDTF">2021-05-18T12:34:31Z</dcterms:modified>
</cp:coreProperties>
</file>