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CCW Cursive Writing 1" panose="03050602040000000000" pitchFamily="66" charset="0"/>
      <p:regular r:id="rId3"/>
    </p:embeddedFont>
    <p:embeddedFont>
      <p:font typeface="Heading Now 71-78" panose="020B0604020202020204" charset="0"/>
      <p:regular r:id="rId4"/>
    </p:embeddedFont>
    <p:embeddedFont>
      <p:font typeface="Inter" panose="020B0604020202020204" charset="0"/>
      <p:regular r:id="rId5"/>
    </p:embeddedFont>
    <p:embeddedFont>
      <p:font typeface="XCCW Joined 1a" panose="03050602040000000000" pitchFamily="66" charset="0"/>
      <p:regular r:id="rId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5649" autoAdjust="0"/>
    <p:restoredTop sz="94622" autoAdjust="0"/>
  </p:normalViewPr>
  <p:slideViewPr>
    <p:cSldViewPr>
      <p:cViewPr varScale="1">
        <p:scale>
          <a:sx n="70" d="100"/>
          <a:sy n="70" d="100"/>
        </p:scale>
        <p:origin x="142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font" Target="fonts/font1.fntdata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5" Type="http://schemas.openxmlformats.org/officeDocument/2006/relationships/font" Target="fonts/font3.fntdata"/><Relationship Id="rId10" Type="http://schemas.openxmlformats.org/officeDocument/2006/relationships/tableStyles" Target="tableStyles.xml"/><Relationship Id="rId4" Type="http://schemas.openxmlformats.org/officeDocument/2006/relationships/font" Target="fonts/font2.fntdata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987810" y="5918375"/>
            <a:ext cx="4570647" cy="3682965"/>
            <a:chOff x="0" y="0"/>
            <a:chExt cx="2386955" cy="164890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86954" cy="1648909"/>
            </a:xfrm>
            <a:custGeom>
              <a:avLst/>
              <a:gdLst/>
              <a:ahLst/>
              <a:cxnLst/>
              <a:rect l="l" t="t" r="r" b="b"/>
              <a:pathLst>
                <a:path w="2386954" h="1648909">
                  <a:moveTo>
                    <a:pt x="0" y="0"/>
                  </a:moveTo>
                  <a:lnTo>
                    <a:pt x="2386954" y="0"/>
                  </a:lnTo>
                  <a:lnTo>
                    <a:pt x="2386954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DE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9866888" y="5895742"/>
            <a:ext cx="7586658" cy="3682965"/>
            <a:chOff x="0" y="0"/>
            <a:chExt cx="2387199" cy="164890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99ACFF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6397976" y="1865700"/>
            <a:ext cx="5331993" cy="3657545"/>
            <a:chOff x="0" y="0"/>
            <a:chExt cx="2387199" cy="16375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87199" cy="1637528"/>
            </a:xfrm>
            <a:custGeom>
              <a:avLst/>
              <a:gdLst/>
              <a:ahLst/>
              <a:cxnLst/>
              <a:rect l="l" t="t" r="r" b="b"/>
              <a:pathLst>
                <a:path w="2387199" h="1637528">
                  <a:moveTo>
                    <a:pt x="0" y="0"/>
                  </a:moveTo>
                  <a:lnTo>
                    <a:pt x="2387199" y="0"/>
                  </a:lnTo>
                  <a:lnTo>
                    <a:pt x="2387199" y="1637528"/>
                  </a:lnTo>
                  <a:lnTo>
                    <a:pt x="0" y="1637528"/>
                  </a:lnTo>
                  <a:close/>
                </a:path>
              </a:pathLst>
            </a:custGeom>
            <a:solidFill>
              <a:srgbClr val="D6E8FF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12121552" y="1840280"/>
            <a:ext cx="5331993" cy="3682965"/>
            <a:chOff x="0" y="0"/>
            <a:chExt cx="2387199" cy="164890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F5B6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675494" y="5895742"/>
            <a:ext cx="4003884" cy="3682965"/>
            <a:chOff x="0" y="0"/>
            <a:chExt cx="2387199" cy="164890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C2CDFF"/>
            </a:solidFill>
          </p:spPr>
        </p:sp>
      </p:grpSp>
      <p:sp>
        <p:nvSpPr>
          <p:cNvPr id="12" name="AutoShape 12"/>
          <p:cNvSpPr/>
          <p:nvPr/>
        </p:nvSpPr>
        <p:spPr>
          <a:xfrm>
            <a:off x="675493" y="1865700"/>
            <a:ext cx="5331993" cy="3657545"/>
          </a:xfrm>
          <a:prstGeom prst="rect">
            <a:avLst/>
          </a:prstGeom>
          <a:solidFill>
            <a:srgbClr val="EDECED">
              <a:alpha val="34902"/>
            </a:srgbClr>
          </a:solidFill>
        </p:spPr>
      </p:sp>
      <p:sp>
        <p:nvSpPr>
          <p:cNvPr id="13" name="Freeform 13"/>
          <p:cNvSpPr/>
          <p:nvPr/>
        </p:nvSpPr>
        <p:spPr>
          <a:xfrm>
            <a:off x="11204621" y="5035649"/>
            <a:ext cx="664124" cy="664124"/>
          </a:xfrm>
          <a:custGeom>
            <a:avLst/>
            <a:gdLst/>
            <a:ahLst/>
            <a:cxnLst/>
            <a:rect l="l" t="t" r="r" b="b"/>
            <a:pathLst>
              <a:path w="664124" h="664124">
                <a:moveTo>
                  <a:pt x="0" y="0"/>
                </a:moveTo>
                <a:lnTo>
                  <a:pt x="664124" y="0"/>
                </a:lnTo>
                <a:lnTo>
                  <a:pt x="664124" y="664124"/>
                </a:lnTo>
                <a:lnTo>
                  <a:pt x="0" y="6641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2700000">
            <a:off x="4079045" y="8999388"/>
            <a:ext cx="549683" cy="549683"/>
          </a:xfrm>
          <a:custGeom>
            <a:avLst/>
            <a:gdLst/>
            <a:ahLst/>
            <a:cxnLst/>
            <a:rect l="l" t="t" r="r" b="b"/>
            <a:pathLst>
              <a:path w="549683" h="549683">
                <a:moveTo>
                  <a:pt x="0" y="0"/>
                </a:moveTo>
                <a:lnTo>
                  <a:pt x="549683" y="0"/>
                </a:lnTo>
                <a:lnTo>
                  <a:pt x="549683" y="549683"/>
                </a:lnTo>
                <a:lnTo>
                  <a:pt x="0" y="5496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8965717" y="8859839"/>
            <a:ext cx="659745" cy="659745"/>
          </a:xfrm>
          <a:custGeom>
            <a:avLst/>
            <a:gdLst/>
            <a:ahLst/>
            <a:cxnLst/>
            <a:rect l="l" t="t" r="r" b="b"/>
            <a:pathLst>
              <a:path w="659745" h="659745">
                <a:moveTo>
                  <a:pt x="0" y="0"/>
                </a:moveTo>
                <a:lnTo>
                  <a:pt x="659745" y="0"/>
                </a:lnTo>
                <a:lnTo>
                  <a:pt x="659745" y="659745"/>
                </a:lnTo>
                <a:lnTo>
                  <a:pt x="0" y="6597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5400000">
            <a:off x="17000631" y="9120395"/>
            <a:ext cx="608651" cy="608651"/>
          </a:xfrm>
          <a:custGeom>
            <a:avLst/>
            <a:gdLst/>
            <a:ahLst/>
            <a:cxnLst/>
            <a:rect l="l" t="t" r="r" b="b"/>
            <a:pathLst>
              <a:path w="608651" h="608651">
                <a:moveTo>
                  <a:pt x="0" y="0"/>
                </a:moveTo>
                <a:lnTo>
                  <a:pt x="608651" y="0"/>
                </a:lnTo>
                <a:lnTo>
                  <a:pt x="608651" y="608651"/>
                </a:lnTo>
                <a:lnTo>
                  <a:pt x="0" y="6086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6947218" y="5037709"/>
            <a:ext cx="662064" cy="662064"/>
            <a:chOff x="0" y="0"/>
            <a:chExt cx="6350000" cy="63500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373737"/>
            </a:solidFill>
          </p:spPr>
        </p:sp>
      </p:grpSp>
      <p:sp>
        <p:nvSpPr>
          <p:cNvPr id="19" name="Freeform 19"/>
          <p:cNvSpPr/>
          <p:nvPr/>
        </p:nvSpPr>
        <p:spPr>
          <a:xfrm>
            <a:off x="12121552" y="353383"/>
            <a:ext cx="5331993" cy="1200396"/>
          </a:xfrm>
          <a:custGeom>
            <a:avLst/>
            <a:gdLst/>
            <a:ahLst/>
            <a:cxnLst/>
            <a:rect l="l" t="t" r="r" b="b"/>
            <a:pathLst>
              <a:path w="5331993" h="1200396">
                <a:moveTo>
                  <a:pt x="0" y="0"/>
                </a:moveTo>
                <a:lnTo>
                  <a:pt x="5331993" y="0"/>
                </a:lnTo>
                <a:lnTo>
                  <a:pt x="5331993" y="1200396"/>
                </a:lnTo>
                <a:lnTo>
                  <a:pt x="0" y="120039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5340736" y="5019442"/>
            <a:ext cx="666750" cy="666750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523042" y="124802"/>
                  </a:lnTo>
                  <a:lnTo>
                    <a:pt x="693768" y="119032"/>
                  </a:lnTo>
                  <a:lnTo>
                    <a:pt x="687998" y="289758"/>
                  </a:lnTo>
                  <a:lnTo>
                    <a:pt x="812800" y="406400"/>
                  </a:lnTo>
                  <a:lnTo>
                    <a:pt x="687998" y="523042"/>
                  </a:lnTo>
                  <a:lnTo>
                    <a:pt x="693768" y="693768"/>
                  </a:lnTo>
                  <a:lnTo>
                    <a:pt x="523042" y="687998"/>
                  </a:lnTo>
                  <a:lnTo>
                    <a:pt x="406400" y="812800"/>
                  </a:lnTo>
                  <a:lnTo>
                    <a:pt x="289758" y="687998"/>
                  </a:lnTo>
                  <a:lnTo>
                    <a:pt x="119032" y="693768"/>
                  </a:lnTo>
                  <a:lnTo>
                    <a:pt x="124802" y="523042"/>
                  </a:lnTo>
                  <a:lnTo>
                    <a:pt x="0" y="406400"/>
                  </a:lnTo>
                  <a:lnTo>
                    <a:pt x="124802" y="289758"/>
                  </a:lnTo>
                  <a:lnTo>
                    <a:pt x="119032" y="119032"/>
                  </a:lnTo>
                  <a:lnTo>
                    <a:pt x="289758" y="124802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127000" y="88900"/>
              <a:ext cx="558800" cy="596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675493" y="596769"/>
            <a:ext cx="10863379" cy="585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4799"/>
              </a:lnSpc>
            </a:pPr>
            <a:r>
              <a:rPr lang="en-US" sz="39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Reception Important Information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514020" y="2816384"/>
            <a:ext cx="4694980" cy="23443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u="none" dirty="0">
                <a:solidFill>
                  <a:srgbClr val="373737"/>
                </a:solidFill>
                <a:latin typeface="CCW Cursive Writing 1" panose="03050602040000000000" pitchFamily="66" charset="0"/>
                <a:ea typeface="Inter"/>
                <a:cs typeface="Inter"/>
                <a:sym typeface="Inter"/>
              </a:rPr>
              <a:t>Thursdays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endParaRPr lang="en-US" sz="2199" dirty="0">
              <a:solidFill>
                <a:srgbClr val="373737"/>
              </a:solidFill>
              <a:latin typeface="CCW Cursive Writing 1" panose="03050602040000000000" pitchFamily="66" charset="0"/>
              <a:ea typeface="Inter"/>
              <a:cs typeface="Inter"/>
              <a:sym typeface="Inter"/>
            </a:endParaRPr>
          </a:p>
          <a:p>
            <a:pPr marL="237488" lvl="1" algn="l">
              <a:lnSpc>
                <a:spcPts val="3079"/>
              </a:lnSpc>
              <a:spcBef>
                <a:spcPct val="0"/>
              </a:spcBef>
            </a:pPr>
            <a:r>
              <a:rPr lang="en-US" sz="1600" u="none" dirty="0">
                <a:solidFill>
                  <a:srgbClr val="373737"/>
                </a:solidFill>
                <a:latin typeface="CCW Cursive Writing 1" panose="03050602040000000000" pitchFamily="66" charset="0"/>
                <a:ea typeface="Inter"/>
                <a:cs typeface="Inter"/>
                <a:sym typeface="Inter"/>
              </a:rPr>
              <a:t>Kit to stay in school and it will be sent home at the end of every half term to be washed</a:t>
            </a:r>
            <a:r>
              <a:rPr lang="en-US" sz="16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.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2168099" y="2466215"/>
            <a:ext cx="5238898" cy="33765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1" panose="03050602040000000000" pitchFamily="66" charset="0"/>
                <a:ea typeface="+mn-ea"/>
                <a:cs typeface="+mn-cs"/>
              </a:rPr>
              <a:t>Please can </a:t>
            </a: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1" panose="03050602040000000000" pitchFamily="66" charset="0"/>
                <a:ea typeface="+mn-ea"/>
                <a:cs typeface="+mn-cs"/>
              </a:rPr>
              <a:t>every 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1" panose="03050602040000000000" pitchFamily="66" charset="0"/>
                <a:ea typeface="+mn-ea"/>
                <a:cs typeface="+mn-cs"/>
              </a:rPr>
              <a:t>child bring in a spare pair of clothes (pants &amp; socks) to stay on their peg. Every child needs to have P.E shoes/plimsols in school. Please name </a:t>
            </a:r>
            <a:r>
              <a:rPr lang="en-GB" altLang="en-US" sz="2200" dirty="0">
                <a:solidFill>
                  <a:prstClr val="black"/>
                </a:solidFill>
                <a:latin typeface="CCW Cursive Writing 1" panose="03050602040000000000" pitchFamily="66" charset="0"/>
              </a:rPr>
              <a:t>everything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1" panose="03050602040000000000" pitchFamily="66" charset="0"/>
                <a:ea typeface="+mn-ea"/>
                <a:cs typeface="+mn-cs"/>
              </a:rPr>
              <a:t>!  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endParaRPr lang="en-US" sz="19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12259270" y="6603415"/>
            <a:ext cx="5194275" cy="3169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0206" lvl="1" indent="-205103" algn="l">
              <a:lnSpc>
                <a:spcPts val="2659"/>
              </a:lnSpc>
              <a:buFont typeface="Arial"/>
              <a:buChar char="•"/>
            </a:pPr>
            <a:endParaRPr lang="en-US" sz="1899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6738548" y="2197076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PE Days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216507" y="1995700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Clothing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030724" y="6133501"/>
            <a:ext cx="4813085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Topics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5194368" y="6122322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Trips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0150575" y="6111630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Reading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820212" y="2504958"/>
            <a:ext cx="5042553" cy="32021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Cato – Apple (Mon-Thurs)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Burgoyne - Apple </a:t>
            </a:r>
            <a:r>
              <a:rPr lang="en-US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(Fri)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Miss Cracknell - Walnut</a:t>
            </a:r>
            <a:endParaRPr lang="en-US" sz="1600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Chandler (TLA)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Spragg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(TLA)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Miss Gray (TLA)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Morgan (TLA)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Betts (TLA)</a:t>
            </a:r>
          </a:p>
          <a:p>
            <a:pPr marL="431796" lvl="1" indent="-215898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Folwell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(TLA)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039175" y="2071654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The Reception Team</a:t>
            </a:r>
          </a:p>
        </p:txBody>
      </p:sp>
      <p:sp>
        <p:nvSpPr>
          <p:cNvPr id="37" name="TextBox 27">
            <a:extLst>
              <a:ext uri="{FF2B5EF4-FFF2-40B4-BE49-F238E27FC236}">
                <a16:creationId xmlns:a16="http://schemas.microsoft.com/office/drawing/2014/main" id="{79D34E31-BA09-47BA-9507-75C8EC06D997}"/>
              </a:ext>
            </a:extLst>
          </p:cNvPr>
          <p:cNvSpPr txBox="1"/>
          <p:nvPr/>
        </p:nvSpPr>
        <p:spPr>
          <a:xfrm>
            <a:off x="9999401" y="6609386"/>
            <a:ext cx="7407596" cy="30729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Reading scheme books will be changed once a week. We expect children to read the book at least 3 times. Word boxes will be checked once a week. Please record any reading in their reading records. Please leave books, word boxes and reading records in the book bag.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XCCW Joined 1a" panose="03050602040000000000" pitchFamily="66" charset="0"/>
              <a:ea typeface="+mn-ea"/>
              <a:cs typeface="+mn-cs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Read Write Inc books will be given out </a:t>
            </a:r>
            <a:r>
              <a:rPr lang="en-GB" altLang="en-US" sz="1600" dirty="0">
                <a:solidFill>
                  <a:prstClr val="black"/>
                </a:solidFill>
                <a:latin typeface="XCCW Joined 1a" panose="03050602040000000000" pitchFamily="66" charset="0"/>
              </a:rPr>
              <a:t>in Autumn 2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 and this is your child’s </a:t>
            </a:r>
            <a:r>
              <a:rPr kumimoji="0" lang="en-GB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key text which will be changed once a week.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XCCW Joined 1a" panose="03050602040000000000" pitchFamily="66" charset="0"/>
              <a:ea typeface="+mn-ea"/>
              <a:cs typeface="+mn-cs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Library books will be changed on a Wednesday. </a:t>
            </a:r>
          </a:p>
          <a:p>
            <a:pPr marL="474975" lvl="1" indent="-237487">
              <a:lnSpc>
                <a:spcPts val="3079"/>
              </a:lnSpc>
              <a:buFont typeface="Arial"/>
              <a:buChar char="•"/>
            </a:pPr>
            <a:endParaRPr lang="en-US" sz="21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5F119E5-0ED4-D386-7D94-5E3D1918DC22}"/>
              </a:ext>
            </a:extLst>
          </p:cNvPr>
          <p:cNvSpPr txBox="1"/>
          <p:nvPr/>
        </p:nvSpPr>
        <p:spPr>
          <a:xfrm>
            <a:off x="872916" y="6761888"/>
            <a:ext cx="4003884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XCCW Joined 1a" panose="03050602040000000000" pitchFamily="66" charset="0"/>
              </a:rPr>
              <a:t>Ourselves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XCCW Joined 1a" panose="03050602040000000000" pitchFamily="66" charset="0"/>
              </a:rPr>
              <a:t>Celebrations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prstClr val="black"/>
                </a:solidFill>
                <a:latin typeface="XCCW Joined 1a" panose="03050602040000000000" pitchFamily="66" charset="0"/>
              </a:rPr>
              <a:t>Traditional Tales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prstClr val="black"/>
                </a:solidFill>
                <a:latin typeface="XCCW Joined 1a" panose="03050602040000000000" pitchFamily="66" charset="0"/>
              </a:rPr>
              <a:t>Healthy Me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XCCW Joined 1a" panose="03050602040000000000" pitchFamily="66" charset="0"/>
              </a:rPr>
              <a:t>Growing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XCCW Joined 1a" panose="03050602040000000000" pitchFamily="66" charset="0"/>
              </a:rPr>
              <a:t>Journeys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DD7FEB3-47D8-7361-7719-793409D2CDE8}"/>
              </a:ext>
            </a:extLst>
          </p:cNvPr>
          <p:cNvSpPr txBox="1"/>
          <p:nvPr/>
        </p:nvSpPr>
        <p:spPr>
          <a:xfrm>
            <a:off x="5074222" y="6854547"/>
            <a:ext cx="56388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Autumn 2 – Library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Spring 1 – Goldilocks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2200" dirty="0">
                <a:solidFill>
                  <a:prstClr val="black"/>
                </a:solidFill>
                <a:latin typeface="XCCW Joined 1a" panose="03050602040000000000" pitchFamily="66" charset="0"/>
              </a:rPr>
              <a:t>          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Workshop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Summer 2 – External trip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235</Words>
  <Application>Microsoft Office PowerPoint</Application>
  <PresentationFormat>Custom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Inter</vt:lpstr>
      <vt:lpstr>Arial</vt:lpstr>
      <vt:lpstr>Heading Now 71-78</vt:lpstr>
      <vt:lpstr>Calibri</vt:lpstr>
      <vt:lpstr>CCW Cursive Writing 1</vt:lpstr>
      <vt:lpstr>XCCW Joined 1a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IMPORTANT INFORMATION</dc:title>
  <dc:creator>Jan Carter</dc:creator>
  <cp:lastModifiedBy>Jessica Cato</cp:lastModifiedBy>
  <cp:revision>16</cp:revision>
  <dcterms:created xsi:type="dcterms:W3CDTF">2006-08-16T00:00:00Z</dcterms:created>
  <dcterms:modified xsi:type="dcterms:W3CDTF">2025-10-01T12:57:59Z</dcterms:modified>
  <dc:identifier>DAGyf1tq0ys</dc:identifier>
</cp:coreProperties>
</file>