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82" r:id="rId2"/>
    <p:sldMasterId id="2147483684" r:id="rId3"/>
  </p:sldMasterIdLst>
  <p:notesMasterIdLst>
    <p:notesMasterId r:id="rId21"/>
  </p:notesMasterIdLst>
  <p:sldIdLst>
    <p:sldId id="256" r:id="rId4"/>
    <p:sldId id="257" r:id="rId5"/>
    <p:sldId id="258" r:id="rId6"/>
    <p:sldId id="259" r:id="rId7"/>
    <p:sldId id="260" r:id="rId8"/>
    <p:sldId id="288" r:id="rId9"/>
    <p:sldId id="262" r:id="rId10"/>
    <p:sldId id="274" r:id="rId11"/>
    <p:sldId id="272" r:id="rId12"/>
    <p:sldId id="265" r:id="rId13"/>
    <p:sldId id="273" r:id="rId14"/>
    <p:sldId id="266" r:id="rId15"/>
    <p:sldId id="267" r:id="rId16"/>
    <p:sldId id="284" r:id="rId17"/>
    <p:sldId id="285" r:id="rId18"/>
    <p:sldId id="286" r:id="rId19"/>
    <p:sldId id="287" r:id="rId20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S PGothic" panose="020B0600070205080204" pitchFamily="34" charset="-128"/>
      <p:regular r:id="rId26"/>
    </p:embeddedFont>
    <p:embeddedFont>
      <p:font typeface="XCCW Joined 1a" panose="03050602040000000000" pitchFamily="66" charset="0"/>
      <p:regular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000000"/>
          </p15:clr>
        </p15:guide>
        <p15:guide id="2" pos="2142">
          <p15:clr>
            <a:srgbClr val="000000"/>
          </p15:clr>
        </p15:guide>
      </p15:notes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0" roundtripDataSignature="AMtx7mi5rlWAq1nkMaIA8PX42a8FHasc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5.fntdata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3.fntdata"/><Relationship Id="rId40" Type="http://customschemas.google.com/relationships/presentationmetadata" Target="meta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5987" y="741362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7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:notes"/>
          <p:cNvSpPr txBox="1"/>
          <p:nvPr/>
        </p:nvSpPr>
        <p:spPr>
          <a:xfrm>
            <a:off x="3849687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/>
          </a:p>
        </p:txBody>
      </p:sp>
      <p:sp>
        <p:nvSpPr>
          <p:cNvPr id="359" name="Google Shape;3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0" name="Google Shape;360;p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2:notes"/>
          <p:cNvSpPr txBox="1"/>
          <p:nvPr/>
        </p:nvSpPr>
        <p:spPr>
          <a:xfrm>
            <a:off x="3849687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/>
          </a:p>
        </p:txBody>
      </p:sp>
      <p:sp>
        <p:nvSpPr>
          <p:cNvPr id="367" name="Google Shape;3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8" name="Google Shape;368;p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5:notes"/>
          <p:cNvSpPr txBox="1"/>
          <p:nvPr/>
        </p:nvSpPr>
        <p:spPr>
          <a:xfrm>
            <a:off x="3849687" y="9428162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/>
          </a:p>
        </p:txBody>
      </p:sp>
      <p:sp>
        <p:nvSpPr>
          <p:cNvPr id="401" name="Google Shape;4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2" name="Google Shape;402;p5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1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18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0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20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1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1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7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1363"/>
            <a:ext cx="4968875" cy="37258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4" name="Google Shape;24;p3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25" name="Google Shape;25;p3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ABL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3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, and 2 Content" type="objAndTwoObj">
  <p:cSld name="OBJECT_AND_TWO_OBJECT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1" name="Google Shape;51;p4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2" name="Google Shape;52;p41"/>
          <p:cNvSpPr txBox="1">
            <a:spLocks noGrp="1"/>
          </p:cNvSpPr>
          <p:nvPr>
            <p:ph type="body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3" name="Google Shape;53;p4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2 Content" type="txAndTwoObj">
  <p:cSld name="TEXT_AND_TWO_OBJECT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9" name="Google Shape;59;p4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0" name="Google Shape;60;p42"/>
          <p:cNvSpPr txBox="1">
            <a:spLocks noGrp="1"/>
          </p:cNvSpPr>
          <p:nvPr>
            <p:ph type="body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1" name="Google Shape;61;p4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4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4 Content" type="fourObj">
  <p:cSld name="FOUR_OBJECTS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7" name="Google Shape;67;p43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8" name="Google Shape;68;p43"/>
          <p:cNvSpPr txBox="1">
            <a:spLocks noGrp="1"/>
          </p:cNvSpPr>
          <p:nvPr>
            <p:ph type="body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9" name="Google Shape;69;p43"/>
          <p:cNvSpPr txBox="1">
            <a:spLocks noGrp="1"/>
          </p:cNvSpPr>
          <p:nvPr>
            <p:ph type="body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Content" type="txAndObj">
  <p:cSld name="TEXT_AND_OBJEC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5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3" name="Google Shape;83;p4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9" name="Google Shape;89;p4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4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4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95" name="Google Shape;95;p4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96" name="Google Shape;96;p4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4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4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4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102" name="Google Shape;102;p4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103" name="Google Shape;103;p4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4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09" name="Google Shape;109;p4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110" name="Google Shape;110;p4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111" name="Google Shape;111;p4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112" name="Google Shape;112;p4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4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5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118" name="Google Shape;118;p5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5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5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3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3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4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54" name="Google Shape;254;p4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4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4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, and 2 Content" type="objAndTwoObj">
  <p:cSld name="OBJECT_AND_TWO_OBJECTS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6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66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0" name="Google Shape;260;p6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1" name="Google Shape;261;p66"/>
          <p:cNvSpPr txBox="1">
            <a:spLocks noGrp="1"/>
          </p:cNvSpPr>
          <p:nvPr>
            <p:ph type="body" idx="3"/>
          </p:nvPr>
        </p:nvSpPr>
        <p:spPr>
          <a:xfrm>
            <a:off x="4648200" y="3938590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2" name="Google Shape;262;p6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6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6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2 Content" type="txAndTwoObj">
  <p:cSld name="TEXT_AND_TWO_OBJECTS"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6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67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8" name="Google Shape;268;p6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69" name="Google Shape;269;p67"/>
          <p:cNvSpPr txBox="1">
            <a:spLocks noGrp="1"/>
          </p:cNvSpPr>
          <p:nvPr>
            <p:ph type="body" idx="3"/>
          </p:nvPr>
        </p:nvSpPr>
        <p:spPr>
          <a:xfrm>
            <a:off x="4648200" y="3938590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70" name="Google Shape;270;p6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1" name="Google Shape;271;p6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6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4 Content" type="fourObj">
  <p:cSld name="FOUR_OBJECTS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6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5" name="Google Shape;275;p6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76" name="Google Shape;276;p6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77" name="Google Shape;277;p68"/>
          <p:cNvSpPr txBox="1">
            <a:spLocks noGrp="1"/>
          </p:cNvSpPr>
          <p:nvPr>
            <p:ph type="body" idx="3"/>
          </p:nvPr>
        </p:nvSpPr>
        <p:spPr>
          <a:xfrm>
            <a:off x="457200" y="3938590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78" name="Google Shape;278;p68"/>
          <p:cNvSpPr txBox="1">
            <a:spLocks noGrp="1"/>
          </p:cNvSpPr>
          <p:nvPr>
            <p:ph type="body" idx="4"/>
          </p:nvPr>
        </p:nvSpPr>
        <p:spPr>
          <a:xfrm>
            <a:off x="4648200" y="3938590"/>
            <a:ext cx="4038600" cy="2187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79" name="Google Shape;279;p6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6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6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Content" type="txAndObj">
  <p:cSld name="TEXT_AND_OBJECT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6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4" name="Google Shape;284;p69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85" name="Google Shape;285;p69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86" name="Google Shape;286;p6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7" name="Google Shape;287;p6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6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ABLE"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7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7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2" name="Google Shape;292;p7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3" name="Google Shape;293;p7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71"/>
          <p:cNvSpPr txBox="1">
            <a:spLocks noGrp="1"/>
          </p:cNvSpPr>
          <p:nvPr>
            <p:ph type="title"/>
          </p:nvPr>
        </p:nvSpPr>
        <p:spPr>
          <a:xfrm rot="5400000">
            <a:off x="4732338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7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2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97" name="Google Shape;297;p7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7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9" name="Google Shape;299;p7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7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7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03" name="Google Shape;303;p7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4" name="Google Shape;304;p7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5" name="Google Shape;305;p7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7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p7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09" name="Google Shape;309;p7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9pPr>
          </a:lstStyle>
          <a:p>
            <a:endParaRPr/>
          </a:p>
        </p:txBody>
      </p:sp>
      <p:sp>
        <p:nvSpPr>
          <p:cNvPr id="310" name="Google Shape;310;p7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1" name="Google Shape;311;p7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2" name="Google Shape;312;p7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74"/>
          <p:cNvSpPr txBox="1"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5" name="Google Shape;315;p74"/>
          <p:cNvSpPr txBox="1">
            <a:spLocks noGrp="1"/>
          </p:cNvSpPr>
          <p:nvPr>
            <p:ph type="body"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9pPr>
          </a:lstStyle>
          <a:p>
            <a:endParaRPr/>
          </a:p>
        </p:txBody>
      </p:sp>
      <p:sp>
        <p:nvSpPr>
          <p:cNvPr id="316" name="Google Shape;316;p74"/>
          <p:cNvSpPr txBox="1">
            <a:spLocks noGrp="1"/>
          </p:cNvSpPr>
          <p:nvPr>
            <p:ph type="body" idx="2"/>
          </p:nvPr>
        </p:nvSpPr>
        <p:spPr>
          <a:xfrm>
            <a:off x="457201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Font typeface="Arial"/>
              <a:buNone/>
              <a:defRPr sz="675"/>
            </a:lvl9pPr>
          </a:lstStyle>
          <a:p>
            <a:endParaRPr/>
          </a:p>
        </p:txBody>
      </p:sp>
      <p:sp>
        <p:nvSpPr>
          <p:cNvPr id="317" name="Google Shape;317;p7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7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9" name="Google Shape;319;p7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7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p7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7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7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6" name="Google Shape;326;p7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7" name="Google Shape;327;p7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8" name="Google Shape;328;p7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7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1" name="Google Shape;331;p7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9pPr>
          </a:lstStyle>
          <a:p>
            <a:endParaRPr/>
          </a:p>
        </p:txBody>
      </p:sp>
      <p:sp>
        <p:nvSpPr>
          <p:cNvPr id="332" name="Google Shape;332;p7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9pPr>
          </a:lstStyle>
          <a:p>
            <a:endParaRPr/>
          </a:p>
        </p:txBody>
      </p:sp>
      <p:sp>
        <p:nvSpPr>
          <p:cNvPr id="333" name="Google Shape;333;p77"/>
          <p:cNvSpPr txBox="1">
            <a:spLocks noGrp="1"/>
          </p:cNvSpPr>
          <p:nvPr>
            <p:ph type="body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/>
            </a:lvl9pPr>
          </a:lstStyle>
          <a:p>
            <a:endParaRPr/>
          </a:p>
        </p:txBody>
      </p:sp>
      <p:sp>
        <p:nvSpPr>
          <p:cNvPr id="334" name="Google Shape;334;p77"/>
          <p:cNvSpPr txBox="1">
            <a:spLocks noGrp="1"/>
          </p:cNvSpPr>
          <p:nvPr>
            <p:ph type="body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»"/>
              <a:defRPr sz="1200"/>
            </a:lvl9pPr>
          </a:lstStyle>
          <a:p>
            <a:endParaRPr/>
          </a:p>
        </p:txBody>
      </p:sp>
      <p:sp>
        <p:nvSpPr>
          <p:cNvPr id="335" name="Google Shape;335;p7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7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7" name="Google Shape;337;p7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7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0" name="Google Shape;340;p78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9pPr>
          </a:lstStyle>
          <a:p>
            <a:endParaRPr/>
          </a:p>
        </p:txBody>
      </p:sp>
      <p:sp>
        <p:nvSpPr>
          <p:cNvPr id="341" name="Google Shape;341;p78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»"/>
              <a:defRPr sz="1350"/>
            </a:lvl9pPr>
          </a:lstStyle>
          <a:p>
            <a:endParaRPr/>
          </a:p>
        </p:txBody>
      </p:sp>
      <p:sp>
        <p:nvSpPr>
          <p:cNvPr id="342" name="Google Shape;342;p7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3" name="Google Shape;343;p7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4" name="Google Shape;344;p7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79"/>
          <p:cNvSpPr txBox="1"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7" name="Google Shape;347;p7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/>
            </a:lvl1pPr>
            <a:lvl2pPr marL="914400" lvl="1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/>
            </a:lvl2pPr>
            <a:lvl3pPr marL="1371600" lvl="2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3pPr>
            <a:lvl4pPr marL="1828800" lvl="3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4pPr>
            <a:lvl5pPr marL="2286000" lvl="4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5pPr>
            <a:lvl6pPr marL="2743200" lvl="5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6pPr>
            <a:lvl7pPr marL="3200400" lvl="6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7pPr>
            <a:lvl8pPr marL="3657600" lvl="7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8pPr>
            <a:lvl9pPr marL="4114800" lvl="8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9pPr>
          </a:lstStyle>
          <a:p>
            <a:endParaRPr/>
          </a:p>
        </p:txBody>
      </p:sp>
      <p:sp>
        <p:nvSpPr>
          <p:cNvPr id="348" name="Google Shape;348;p7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9" name="Google Shape;349;p7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0" name="Google Shape;350;p7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80"/>
          <p:cNvSpPr txBox="1"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3" name="Google Shape;353;p80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8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5" name="Google Shape;355;p8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6" name="Google Shape;356;p8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5" name="Google Shape;235;p3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6" name="Google Shape;236;p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7" name="Google Shape;237;p3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8" name="Google Shape;238;p3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Arial"/>
              <a:buNone/>
              <a:defRPr sz="1200" b="0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7" name="Google Shape;247;p3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8" name="Google Shape;248;p3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9" name="Google Shape;249;p3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0" name="Google Shape;250;p3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"/>
          <p:cNvSpPr txBox="1">
            <a:spLocks noGrp="1"/>
          </p:cNvSpPr>
          <p:nvPr>
            <p:ph type="ctrTitle"/>
          </p:nvPr>
        </p:nvSpPr>
        <p:spPr>
          <a:xfrm>
            <a:off x="658812" y="692150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en-US" sz="5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Welcome to Year 3 </a:t>
            </a:r>
            <a:br>
              <a:rPr lang="en-US" sz="5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5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2024</a:t>
            </a:r>
            <a:endParaRPr dirty="0"/>
          </a:p>
        </p:txBody>
      </p:sp>
      <p:pic>
        <p:nvPicPr>
          <p:cNvPr id="363" name="Google Shape;36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79489" y="3429000"/>
            <a:ext cx="3385022" cy="2312987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1"/>
          <p:cNvSpPr txBox="1">
            <a:spLocks noGrp="1"/>
          </p:cNvSpPr>
          <p:nvPr>
            <p:ph type="subTitle" idx="1"/>
          </p:nvPr>
        </p:nvSpPr>
        <p:spPr>
          <a:xfrm>
            <a:off x="8458200" y="6351587"/>
            <a:ext cx="463550" cy="48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"/>
          <p:cNvSpPr txBox="1">
            <a:spLocks noGrp="1"/>
          </p:cNvSpPr>
          <p:nvPr>
            <p:ph type="title"/>
          </p:nvPr>
        </p:nvSpPr>
        <p:spPr>
          <a:xfrm>
            <a:off x="395287" y="1158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Year 3 staff</a:t>
            </a:r>
            <a:br>
              <a:rPr lang="en-US" sz="40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 dirty="0"/>
          </a:p>
        </p:txBody>
      </p:sp>
      <p:sp>
        <p:nvSpPr>
          <p:cNvPr id="371" name="Google Shape;371;p2"/>
          <p:cNvSpPr txBox="1">
            <a:spLocks noGrp="1"/>
          </p:cNvSpPr>
          <p:nvPr>
            <p:ph type="body" idx="1"/>
          </p:nvPr>
        </p:nvSpPr>
        <p:spPr>
          <a:xfrm>
            <a:off x="250825" y="1052512"/>
            <a:ext cx="8518525" cy="5832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b="0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Oak Class Teachers</a:t>
            </a:r>
            <a:endParaRPr sz="3600" dirty="0"/>
          </a:p>
          <a:p>
            <a:pPr marL="0" indent="0">
              <a:spcBef>
                <a:spcPts val="400"/>
              </a:spcBef>
              <a:buNone/>
            </a:pPr>
            <a:r>
              <a:rPr lang="en-US" sz="2400" dirty="0" err="1"/>
              <a:t>Mrs</a:t>
            </a:r>
            <a:r>
              <a:rPr lang="en-US" sz="2400" dirty="0"/>
              <a:t> Glover (M/T)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US" sz="2400" dirty="0"/>
              <a:t>&amp; </a:t>
            </a:r>
            <a:r>
              <a:rPr lang="en-US" sz="2400" dirty="0" err="1"/>
              <a:t>Mrs</a:t>
            </a:r>
            <a:r>
              <a:rPr lang="en-US" sz="2400" dirty="0"/>
              <a:t> Dove (W/Th/F)</a:t>
            </a:r>
          </a:p>
          <a:p>
            <a:pPr marL="0" indent="0">
              <a:spcBef>
                <a:spcPts val="400"/>
              </a:spcBef>
              <a:buNone/>
            </a:pPr>
            <a:endParaRPr lang="en-US" sz="2000" dirty="0"/>
          </a:p>
          <a:p>
            <a:pPr marL="0" indent="0">
              <a:spcBef>
                <a:spcPts val="400"/>
              </a:spcBef>
              <a:buNone/>
            </a:pPr>
            <a:endParaRPr lang="en-US" sz="2400" dirty="0"/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/>
              <a:t>           </a:t>
            </a: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dirty="0"/>
              <a:t> </a:t>
            </a: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lang="en-US" sz="2000" b="0" i="0" u="sng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lang="en-US" sz="2000" dirty="0"/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2000" b="0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support                           </a:t>
            </a:r>
            <a:endParaRPr sz="2000" b="0" i="0" u="sng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en-US" sz="2000" dirty="0" err="1"/>
              <a:t>Mrs</a:t>
            </a:r>
            <a:r>
              <a:rPr lang="en-US" sz="2000" dirty="0"/>
              <a:t> Betts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US" sz="2000" dirty="0" err="1"/>
              <a:t>Mrs</a:t>
            </a:r>
            <a:r>
              <a:rPr lang="en-US" sz="2000" dirty="0"/>
              <a:t> </a:t>
            </a:r>
            <a:r>
              <a:rPr lang="en-US" sz="2000" dirty="0" err="1"/>
              <a:t>Reaney</a:t>
            </a:r>
            <a:endParaRPr lang="en-US" sz="2000" dirty="0"/>
          </a:p>
          <a:p>
            <a:pPr marL="0" indent="0">
              <a:spcBef>
                <a:spcPts val="400"/>
              </a:spcBef>
              <a:buNone/>
            </a:pPr>
            <a:r>
              <a:rPr lang="en-US" sz="2000" dirty="0" err="1"/>
              <a:t>Mrs</a:t>
            </a:r>
            <a:r>
              <a:rPr lang="en-US" sz="2000" dirty="0"/>
              <a:t> </a:t>
            </a:r>
            <a:r>
              <a:rPr lang="en-US" sz="2000" dirty="0" err="1"/>
              <a:t>Manlove</a:t>
            </a:r>
            <a:endParaRPr lang="en-US" sz="2000" dirty="0"/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sz="2000" dirty="0"/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15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2"/>
          <p:cNvSpPr txBox="1">
            <a:spLocks noGrp="1"/>
          </p:cNvSpPr>
          <p:nvPr>
            <p:ph type="body" idx="2"/>
          </p:nvPr>
        </p:nvSpPr>
        <p:spPr>
          <a:xfrm>
            <a:off x="4467604" y="1067056"/>
            <a:ext cx="4643170" cy="50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0" i="0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Monkey Puzzle Class Teacher</a:t>
            </a:r>
            <a:endParaRPr sz="24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Miss </a:t>
            </a:r>
            <a:r>
              <a:rPr lang="en-US" sz="24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Dymock</a:t>
            </a:r>
            <a:endParaRPr sz="24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Clr>
                <a:schemeClr val="dk1"/>
              </a:buClr>
              <a:buSzPts val="100"/>
              <a:buFont typeface="Arial"/>
              <a:buNone/>
            </a:pPr>
            <a:endParaRPr sz="100" b="0" i="0" u="none" dirty="0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36550" algn="l" rtl="0">
              <a:spcBef>
                <a:spcPts val="20"/>
              </a:spcBef>
              <a:spcAft>
                <a:spcPts val="0"/>
              </a:spcAft>
              <a:buClr>
                <a:schemeClr val="dk1"/>
              </a:buClr>
              <a:buSzPts val="100"/>
              <a:buFont typeface="Arial"/>
              <a:buNone/>
            </a:pPr>
            <a:endParaRPr sz="100" b="0" i="0" u="none" dirty="0">
              <a:solidFill>
                <a:srgbClr val="FFFF9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1" descr="A picture containing person, person, smiling, posing&#10;&#10;Description automatically generated">
            <a:extLst>
              <a:ext uri="{FF2B5EF4-FFF2-40B4-BE49-F238E27FC236}">
                <a16:creationId xmlns:a16="http://schemas.microsoft.com/office/drawing/2014/main" id="{95162D9F-0B9A-4808-9E26-D16F2DD74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54" y="2545595"/>
            <a:ext cx="942975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FD273484-B926-4B16-AE23-D3ABCE4320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427" y="2545595"/>
            <a:ext cx="17303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"/>
          <p:cNvSpPr txBox="1">
            <a:spLocks noGrp="1"/>
          </p:cNvSpPr>
          <p:nvPr>
            <p:ph type="title"/>
          </p:nvPr>
        </p:nvSpPr>
        <p:spPr>
          <a:xfrm>
            <a:off x="457200" y="1666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Where we are</a:t>
            </a:r>
            <a:endParaRPr dirty="0"/>
          </a:p>
        </p:txBody>
      </p:sp>
      <p:sp>
        <p:nvSpPr>
          <p:cNvPr id="384" name="Google Shape;384;p3"/>
          <p:cNvSpPr txBox="1"/>
          <p:nvPr/>
        </p:nvSpPr>
        <p:spPr>
          <a:xfrm>
            <a:off x="7378700" y="738187"/>
            <a:ext cx="1584325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Entrance to Monkey Puzzle</a:t>
            </a:r>
            <a:endParaRPr/>
          </a:p>
        </p:txBody>
      </p:sp>
      <p:sp>
        <p:nvSpPr>
          <p:cNvPr id="385" name="Google Shape;385;p3"/>
          <p:cNvSpPr txBox="1"/>
          <p:nvPr/>
        </p:nvSpPr>
        <p:spPr>
          <a:xfrm>
            <a:off x="323850" y="946150"/>
            <a:ext cx="1800225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Entrance to Oak</a:t>
            </a:r>
            <a:endParaRPr/>
          </a:p>
        </p:txBody>
      </p:sp>
      <p:sp>
        <p:nvSpPr>
          <p:cNvPr id="386" name="Google Shape;386;p3"/>
          <p:cNvSpPr/>
          <p:nvPr/>
        </p:nvSpPr>
        <p:spPr>
          <a:xfrm rot="8100000">
            <a:off x="7789862" y="1995487"/>
            <a:ext cx="954087" cy="357187"/>
          </a:xfrm>
          <a:prstGeom prst="rightArrow">
            <a:avLst>
              <a:gd name="adj1" fmla="val 17557"/>
              <a:gd name="adj2" fmla="val 6238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3"/>
          <p:cNvSpPr/>
          <p:nvPr/>
        </p:nvSpPr>
        <p:spPr>
          <a:xfrm rot="3360000">
            <a:off x="747712" y="2097087"/>
            <a:ext cx="954087" cy="357187"/>
          </a:xfrm>
          <a:prstGeom prst="rightArrow">
            <a:avLst>
              <a:gd name="adj1" fmla="val 17557"/>
              <a:gd name="adj2" fmla="val 6238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37075" y="2843212"/>
            <a:ext cx="4187825" cy="314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923425"/>
            <a:ext cx="4071301" cy="305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Classrooms</a:t>
            </a:r>
            <a:endParaRPr/>
          </a:p>
        </p:txBody>
      </p:sp>
      <p:sp>
        <p:nvSpPr>
          <p:cNvPr id="395" name="Google Shape;395;p4"/>
          <p:cNvSpPr txBox="1"/>
          <p:nvPr/>
        </p:nvSpPr>
        <p:spPr>
          <a:xfrm>
            <a:off x="1763712" y="1268412"/>
            <a:ext cx="1512887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Oak</a:t>
            </a:r>
            <a:endParaRPr/>
          </a:p>
        </p:txBody>
      </p:sp>
      <p:sp>
        <p:nvSpPr>
          <p:cNvPr id="396" name="Google Shape;396;p4"/>
          <p:cNvSpPr txBox="1"/>
          <p:nvPr/>
        </p:nvSpPr>
        <p:spPr>
          <a:xfrm>
            <a:off x="5932487" y="1343025"/>
            <a:ext cx="273685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Monkey Puzzle</a:t>
            </a:r>
            <a:endParaRPr/>
          </a:p>
        </p:txBody>
      </p:sp>
      <p:pic>
        <p:nvPicPr>
          <p:cNvPr id="397" name="Google Shape;39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2060575"/>
            <a:ext cx="4243387" cy="3182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759" y="2129750"/>
            <a:ext cx="4143016" cy="311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5"/>
          <p:cNvSpPr txBox="1">
            <a:spLocks noGrp="1"/>
          </p:cNvSpPr>
          <p:nvPr>
            <p:ph type="title"/>
          </p:nvPr>
        </p:nvSpPr>
        <p:spPr>
          <a:xfrm>
            <a:off x="462756" y="216758"/>
            <a:ext cx="8218487" cy="1858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800"/>
              <a:buFont typeface="Arial"/>
              <a:buNone/>
            </a:pPr>
            <a:b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Year 3 learning this year</a:t>
            </a:r>
            <a:br>
              <a:rPr lang="en-US" sz="8800" b="1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9458D-7C70-40C3-8A56-F0EF5F226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01401"/>
          </a:xfrm>
        </p:spPr>
        <p:txBody>
          <a:bodyPr/>
          <a:lstStyle/>
          <a:p>
            <a:r>
              <a:rPr lang="en-GB" dirty="0"/>
              <a:t>KS2 expectations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662194-8F42-4589-A2ED-72478CAEB153}"/>
              </a:ext>
            </a:extLst>
          </p:cNvPr>
          <p:cNvSpPr txBox="1"/>
          <p:nvPr/>
        </p:nvSpPr>
        <p:spPr>
          <a:xfrm>
            <a:off x="798991" y="1873189"/>
            <a:ext cx="578876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highlight>
                  <a:srgbClr val="00FFFF"/>
                </a:highlight>
              </a:rPr>
              <a:t>Ready Responsible Respectful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Independence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Responsibility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Confidence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Resilience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Attitudes to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Positive behaviour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11781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7"/>
          <p:cNvSpPr txBox="1">
            <a:spLocks noGrp="1"/>
          </p:cNvSpPr>
          <p:nvPr>
            <p:ph type="title"/>
          </p:nvPr>
        </p:nvSpPr>
        <p:spPr>
          <a:xfrm>
            <a:off x="-288068" y="447010"/>
            <a:ext cx="549875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Curriculum map</a:t>
            </a:r>
            <a:endParaRPr dirty="0"/>
          </a:p>
        </p:txBody>
      </p:sp>
      <p:sp>
        <p:nvSpPr>
          <p:cNvPr id="421" name="Google Shape;421;p7"/>
          <p:cNvSpPr txBox="1">
            <a:spLocks noGrp="1"/>
          </p:cNvSpPr>
          <p:nvPr>
            <p:ph type="body" idx="1"/>
          </p:nvPr>
        </p:nvSpPr>
        <p:spPr>
          <a:xfrm>
            <a:off x="344145" y="1813054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 altLang="en-US" sz="2400" dirty="0">
                <a:latin typeface="+mj-lt"/>
              </a:rPr>
              <a:t>The curriculum map for Year 3 is on the school website.</a:t>
            </a:r>
          </a:p>
          <a:p>
            <a:r>
              <a:rPr lang="en-GB" altLang="en-US" sz="2400" dirty="0">
                <a:latin typeface="+mj-lt"/>
              </a:rPr>
              <a:t>For some children, it is useful to talk through what is coming, particularly in terms of vocabulary.</a:t>
            </a:r>
          </a:p>
          <a:p>
            <a:r>
              <a:rPr lang="en-GB" altLang="en-US" sz="1800" dirty="0">
                <a:latin typeface="+mj-lt"/>
              </a:rPr>
              <a:t>(Sometimes we make changes to the curriculum – we will let you know if we do)</a:t>
            </a:r>
          </a:p>
          <a:p>
            <a: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dirty="0">
              <a:solidFill>
                <a:schemeClr val="dk1"/>
              </a:solidFill>
              <a:latin typeface="+mj-lt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7"/>
          <p:cNvSpPr txBox="1">
            <a:spLocks noGrp="1"/>
          </p:cNvSpPr>
          <p:nvPr>
            <p:ph type="body" idx="2"/>
          </p:nvPr>
        </p:nvSpPr>
        <p:spPr>
          <a:xfrm>
            <a:off x="4690234" y="2225505"/>
            <a:ext cx="4038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95300" indent="-342900">
              <a:spcBef>
                <a:spcPts val="480"/>
              </a:spcBef>
              <a:buSzPts val="2400"/>
            </a:pPr>
            <a:r>
              <a:rPr lang="en-GB" altLang="en-US" sz="2400" dirty="0">
                <a:latin typeface="+mj-lt"/>
              </a:rPr>
              <a:t>Please do not read the core texts ahead of time as an important part of children’s learning is the ability to predict.</a:t>
            </a:r>
          </a:p>
          <a:p>
            <a: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dirty="0">
              <a:solidFill>
                <a:schemeClr val="dk1"/>
              </a:solidFill>
              <a:latin typeface="+mj-lt"/>
              <a:ea typeface="Arial"/>
              <a:cs typeface="Arial"/>
              <a:sym typeface="Arial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E23AB06-4793-00EA-BBDE-BBA403F95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255" y="223966"/>
            <a:ext cx="4287837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19"/>
          <p:cNvSpPr txBox="1">
            <a:spLocks noGrp="1"/>
          </p:cNvSpPr>
          <p:nvPr>
            <p:ph type="title"/>
          </p:nvPr>
        </p:nvSpPr>
        <p:spPr>
          <a:xfrm>
            <a:off x="1414462" y="260350"/>
            <a:ext cx="6172200" cy="530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Spelling</a:t>
            </a:r>
            <a:endParaRPr/>
          </a:p>
        </p:txBody>
      </p:sp>
      <p:sp>
        <p:nvSpPr>
          <p:cNvPr id="496" name="Google Shape;496;p19"/>
          <p:cNvSpPr txBox="1">
            <a:spLocks noGrp="1"/>
          </p:cNvSpPr>
          <p:nvPr>
            <p:ph type="body" idx="1"/>
          </p:nvPr>
        </p:nvSpPr>
        <p:spPr>
          <a:xfrm>
            <a:off x="147884" y="1101724"/>
            <a:ext cx="8351837" cy="4160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US" sz="20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more emphasis on spelling and grammar in the current curriculum.</a:t>
            </a: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endParaRPr lang="en-US" sz="2000" b="0" i="0" u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>
              <a:spcBef>
                <a:spcPts val="420"/>
              </a:spcBef>
              <a:buSzPts val="2100"/>
              <a:buNone/>
            </a:pPr>
            <a:r>
              <a:rPr lang="en-US" sz="20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US" sz="20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ollow a spelling programme across KS2 - ‘Read Write Inc. - which embraces knowledge of spelling conventions, patterns and rules. It will follow a revise, teach, </a:t>
            </a:r>
            <a:r>
              <a:rPr lang="en-US" sz="2000" b="0" i="0" u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practise</a:t>
            </a:r>
            <a:r>
              <a:rPr lang="en-US" sz="20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apply teaching sequence. F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urther recall and rehearsal practice will help commit these spellings to memory.</a:t>
            </a:r>
          </a:p>
          <a:p>
            <a:pPr marL="0" indent="0">
              <a:spcBef>
                <a:spcPts val="420"/>
              </a:spcBef>
              <a:buSzPts val="2100"/>
              <a:buNone/>
            </a:pPr>
            <a:endParaRPr sz="2000" dirty="0"/>
          </a:p>
          <a:p>
            <a:pPr marL="0" lvl="0" indent="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en-US" sz="20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Please encourage your children to sound out words one sound at a time as this provides strategies to support them with spellings.</a:t>
            </a:r>
          </a:p>
          <a:p>
            <a:pPr marL="114300" indent="0" fontAlgn="t">
              <a:buNone/>
            </a:pPr>
            <a:endParaRPr lang="en-US" altLang="en-US" sz="2000" dirty="0">
              <a:latin typeface="Calibri"/>
              <a:cs typeface="Calibri"/>
              <a:sym typeface="Calibri"/>
            </a:endParaRPr>
          </a:p>
          <a:p>
            <a:pPr marL="114300" indent="0" fontAlgn="t">
              <a:buNone/>
            </a:pPr>
            <a:r>
              <a:rPr lang="en-GB" altLang="en-US" sz="2000" dirty="0">
                <a:latin typeface="XCCW Joined 1a" pitchFamily="66" charset="0"/>
              </a:rPr>
              <a:t>Some children may be taking part in an additional spelling programme designed to support them in securing their sounds and spelling patterns.</a:t>
            </a:r>
          </a:p>
          <a:p>
            <a:pPr marL="114300" indent="0" fontAlgn="t">
              <a:buNone/>
            </a:pPr>
            <a:endParaRPr lang="en-GB" altLang="en-US" sz="2000" dirty="0">
              <a:latin typeface="XCCW Joined 1a" pitchFamily="66" charset="0"/>
            </a:endParaRPr>
          </a:p>
          <a:p>
            <a:pPr marL="114300" indent="0" eaLnBrk="1" fontAlgn="t" hangingPunct="1">
              <a:buNone/>
            </a:pPr>
            <a:r>
              <a:rPr lang="en-GB" altLang="en-US" sz="2000" dirty="0">
                <a:latin typeface="XCCW Joined 1a" pitchFamily="66" charset="0"/>
              </a:rPr>
              <a:t>The Y3/Y4 statutory spelling list is also on the website.</a:t>
            </a:r>
          </a:p>
          <a:p>
            <a:pPr marL="0" lvl="0" indent="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endParaRPr sz="2800" dirty="0"/>
          </a:p>
        </p:txBody>
      </p:sp>
      <p:pic>
        <p:nvPicPr>
          <p:cNvPr id="497" name="Google Shape;49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54837" y="58737"/>
            <a:ext cx="1263650" cy="1042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8"/>
          <p:cNvSpPr txBox="1">
            <a:spLocks noGrp="1"/>
          </p:cNvSpPr>
          <p:nvPr>
            <p:ph type="title"/>
          </p:nvPr>
        </p:nvSpPr>
        <p:spPr>
          <a:xfrm>
            <a:off x="371305" y="466016"/>
            <a:ext cx="4114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Times Tables</a:t>
            </a:r>
            <a:endParaRPr dirty="0"/>
          </a:p>
        </p:txBody>
      </p:sp>
      <p:sp>
        <p:nvSpPr>
          <p:cNvPr id="483" name="Google Shape;483;p18"/>
          <p:cNvSpPr txBox="1">
            <a:spLocks noGrp="1"/>
          </p:cNvSpPr>
          <p:nvPr>
            <p:ph type="body" idx="1"/>
          </p:nvPr>
        </p:nvSpPr>
        <p:spPr>
          <a:xfrm>
            <a:off x="457200" y="2000250"/>
            <a:ext cx="8229600" cy="4857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endParaRPr lang="en-US" sz="26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the end of Year 3, children should be confident with their 2, 5 and 10 times tables (from Year 2) and</a:t>
            </a:r>
            <a:r>
              <a:rPr lang="en-US" sz="2600" dirty="0"/>
              <a:t> </a:t>
            </a:r>
            <a:r>
              <a:rPr lang="en-US" sz="2600" b="0" i="0" u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3, 4 and 8 times tables.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endParaRPr sz="2600" b="0" i="0" u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 u="sng" dirty="0"/>
              <a:t>Times table practice is included as part of our weekly home learning slide. Please </a:t>
            </a:r>
            <a:r>
              <a:rPr lang="en-US" sz="2600" u="sng" dirty="0" err="1"/>
              <a:t>practise</a:t>
            </a:r>
            <a:r>
              <a:rPr lang="en-US" sz="2600" u="sng" dirty="0"/>
              <a:t> with your child regularly. </a:t>
            </a:r>
          </a:p>
        </p:txBody>
      </p:sp>
      <p:pic>
        <p:nvPicPr>
          <p:cNvPr id="484" name="Google Shape;484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7220" y="209635"/>
            <a:ext cx="4435475" cy="1655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4DB0B-CE5F-4E9B-949F-E7A4CAC8B81A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altLang="en-US" sz="4000" dirty="0">
                <a:latin typeface="XCCW Joined 1a" pitchFamily="66" charset="0"/>
              </a:rPr>
              <a:t>Reading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727959-BF7A-46EA-AB3C-78AE576F5B20}"/>
              </a:ext>
            </a:extLst>
          </p:cNvPr>
          <p:cNvSpPr/>
          <p:nvPr/>
        </p:nvSpPr>
        <p:spPr>
          <a:xfrm>
            <a:off x="457200" y="1182231"/>
            <a:ext cx="38839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000" dirty="0" err="1">
                <a:latin typeface="+mj-lt"/>
              </a:rPr>
              <a:t>Bengeo</a:t>
            </a:r>
            <a:r>
              <a:rPr lang="en-GB" altLang="en-US" sz="2000" dirty="0">
                <a:latin typeface="+mj-lt"/>
              </a:rPr>
              <a:t> Primary School places a lot of importance on reading, both at school and at home.</a:t>
            </a:r>
          </a:p>
          <a:p>
            <a:pPr eaLnBrk="1" hangingPunct="1"/>
            <a:endParaRPr lang="en-GB" altLang="en-US" sz="2000" dirty="0">
              <a:latin typeface="+mj-lt"/>
            </a:endParaRPr>
          </a:p>
          <a:p>
            <a:pPr eaLnBrk="1" hangingPunct="1"/>
            <a:r>
              <a:rPr lang="en-GB" altLang="en-US" sz="2000" dirty="0">
                <a:latin typeface="+mj-lt"/>
              </a:rPr>
              <a:t>Children are given many opportunities for reading and talking about books at school.</a:t>
            </a:r>
          </a:p>
          <a:p>
            <a:pPr eaLnBrk="1" hangingPunct="1"/>
            <a:endParaRPr lang="en-GB" altLang="en-US" sz="2000" dirty="0">
              <a:latin typeface="+mj-lt"/>
            </a:endParaRPr>
          </a:p>
          <a:p>
            <a:pPr eaLnBrk="1" hangingPunct="1"/>
            <a:r>
              <a:rPr lang="en-GB" altLang="en-US" sz="2000" dirty="0">
                <a:latin typeface="+mj-lt"/>
              </a:rPr>
              <a:t> We expect them to read at home and out loud to an adult as well as discussing the text.</a:t>
            </a:r>
          </a:p>
          <a:p>
            <a:pPr eaLnBrk="1" hangingPunct="1"/>
            <a:endParaRPr lang="en-GB" altLang="en-US" sz="2000" dirty="0"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9A2500-201B-4099-8D3A-4BDD6EEA0472}"/>
              </a:ext>
            </a:extLst>
          </p:cNvPr>
          <p:cNvSpPr/>
          <p:nvPr/>
        </p:nvSpPr>
        <p:spPr>
          <a:xfrm>
            <a:off x="5017541" y="1043974"/>
            <a:ext cx="367672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000" dirty="0">
                <a:latin typeface="+mj-lt"/>
              </a:rPr>
              <a:t>To help with enjoyment and  comprehension, please spend time talking about vocabulary, characters, plot, style, context, the author’s style and intention, </a:t>
            </a:r>
            <a:r>
              <a:rPr lang="en-GB" altLang="en-US" sz="2000" dirty="0" err="1">
                <a:latin typeface="+mj-lt"/>
              </a:rPr>
              <a:t>eg.</a:t>
            </a:r>
            <a:r>
              <a:rPr lang="en-GB" altLang="en-US" sz="2000" dirty="0">
                <a:latin typeface="+mj-lt"/>
              </a:rPr>
              <a:t> to create a picture with words.</a:t>
            </a:r>
          </a:p>
          <a:p>
            <a:pPr>
              <a:defRPr/>
            </a:pPr>
            <a:endParaRPr lang="en-GB" altLang="en-US" sz="2000" dirty="0">
              <a:latin typeface="+mj-lt"/>
            </a:endParaRPr>
          </a:p>
          <a:p>
            <a:pPr>
              <a:defRPr/>
            </a:pPr>
            <a:r>
              <a:rPr lang="en-GB" altLang="en-US" sz="2000" dirty="0">
                <a:latin typeface="+mj-lt"/>
              </a:rPr>
              <a:t>While it is lovely for children to find a genre or author that they enjoy, it is important that they read a wide range of genres and books by both significant authors and those less well-known.</a:t>
            </a:r>
          </a:p>
        </p:txBody>
      </p:sp>
      <p:pic>
        <p:nvPicPr>
          <p:cNvPr id="5" name="Picture 6" descr="C:\Users\jcarter\Local Settings\Temporary Internet Files\Content.IE5\FS3DSF7R\book-clip-art-7[1].gif">
            <a:extLst>
              <a:ext uri="{FF2B5EF4-FFF2-40B4-BE49-F238E27FC236}">
                <a16:creationId xmlns:a16="http://schemas.microsoft.com/office/drawing/2014/main" id="{AF57E4DC-D9E2-48D6-AB0B-8DCF623F7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55" y="139974"/>
            <a:ext cx="1042257" cy="1042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78691F70-E67B-4910-979D-497AE7D1B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755" y="5538103"/>
            <a:ext cx="2456418" cy="1045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7D0AD36-540A-471E-B587-7ADD9527ECCB}"/>
              </a:ext>
            </a:extLst>
          </p:cNvPr>
          <p:cNvSpPr/>
          <p:nvPr/>
        </p:nvSpPr>
        <p:spPr>
          <a:xfrm>
            <a:off x="449735" y="4762697"/>
            <a:ext cx="4572000" cy="204158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chemeClr val="dk1"/>
              </a:buClr>
              <a:buSzPts val="2100"/>
            </a:pPr>
            <a:r>
              <a:rPr lang="en-GB" sz="2000" dirty="0">
                <a:solidFill>
                  <a:schemeClr val="dk1"/>
                </a:solidFill>
                <a:latin typeface="+mj-lt"/>
              </a:rPr>
              <a:t>At school, we teach reading and comprehension skills.</a:t>
            </a:r>
            <a:endParaRPr lang="en-GB" sz="2000" dirty="0">
              <a:latin typeface="+mj-lt"/>
            </a:endParaRPr>
          </a:p>
          <a:p>
            <a:pPr lvl="0">
              <a:spcBef>
                <a:spcPts val="420"/>
              </a:spcBef>
              <a:buClr>
                <a:schemeClr val="dk1"/>
              </a:buClr>
              <a:buSzPts val="2100"/>
            </a:pPr>
            <a:endParaRPr lang="en-GB" sz="2000" dirty="0">
              <a:solidFill>
                <a:schemeClr val="dk1"/>
              </a:solidFill>
              <a:latin typeface="+mj-lt"/>
            </a:endParaRPr>
          </a:p>
          <a:p>
            <a:pPr lvl="0">
              <a:spcBef>
                <a:spcPts val="420"/>
              </a:spcBef>
              <a:buClr>
                <a:schemeClr val="dk1"/>
              </a:buClr>
              <a:buSzPts val="2100"/>
            </a:pPr>
            <a:r>
              <a:rPr lang="en-GB" sz="2000" dirty="0">
                <a:solidFill>
                  <a:schemeClr val="dk1"/>
                </a:solidFill>
                <a:latin typeface="+mj-lt"/>
              </a:rPr>
              <a:t>We spend time talking about vocabulary, characters, plot, style, context, etc.</a:t>
            </a:r>
            <a:endParaRPr lang="en-GB" sz="2000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0"/>
          <p:cNvSpPr txBox="1">
            <a:spLocks noGrp="1"/>
          </p:cNvSpPr>
          <p:nvPr>
            <p:ph type="title"/>
          </p:nvPr>
        </p:nvSpPr>
        <p:spPr>
          <a:xfrm>
            <a:off x="457200" y="190237"/>
            <a:ext cx="4905632" cy="993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Home Learning</a:t>
            </a:r>
            <a:endParaRPr dirty="0"/>
          </a:p>
        </p:txBody>
      </p:sp>
      <p:sp>
        <p:nvSpPr>
          <p:cNvPr id="490" name="Google Shape;490;p20"/>
          <p:cNvSpPr txBox="1">
            <a:spLocks noGrp="1"/>
          </p:cNvSpPr>
          <p:nvPr>
            <p:ph type="body" idx="1"/>
          </p:nvPr>
        </p:nvSpPr>
        <p:spPr>
          <a:xfrm>
            <a:off x="377700" y="822000"/>
            <a:ext cx="8309100" cy="52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dirty="0"/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•"/>
            </a:pPr>
            <a:r>
              <a:rPr lang="en-US" sz="2400" u="sng" dirty="0"/>
              <a:t>Daily reading</a:t>
            </a:r>
            <a:r>
              <a:rPr lang="en-US" sz="2400" dirty="0"/>
              <a:t> </a:t>
            </a:r>
            <a:endParaRPr sz="2400" dirty="0"/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Please listen to your child read daily, discuss the text and record this in the reading record. We will look at these on a weekly basis.</a:t>
            </a:r>
            <a:endParaRPr sz="24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u="sng" dirty="0"/>
          </a:p>
          <a:p>
            <a:pPr marL="450850" indent="-342900">
              <a:spcBef>
                <a:spcPts val="0"/>
              </a:spcBef>
              <a:buSzPts val="1900"/>
            </a:pPr>
            <a:r>
              <a:rPr lang="en-US" sz="2400" u="sng" dirty="0"/>
              <a:t>Spellings</a:t>
            </a:r>
            <a:endParaRPr sz="2400" u="sng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     Each week children will be taught spelling words based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     around a spelling rule. Please practice spellings for the             test on Fridays. </a:t>
            </a:r>
            <a:endParaRPr lang="en-US" sz="2400" u="sng" dirty="0"/>
          </a:p>
          <a:p>
            <a:pPr marL="342900" indent="-342900">
              <a:spcBef>
                <a:spcPts val="0"/>
              </a:spcBef>
            </a:pPr>
            <a:r>
              <a:rPr lang="en-US" sz="2400" u="sng" dirty="0" err="1"/>
              <a:t>Maths</a:t>
            </a:r>
            <a:r>
              <a:rPr lang="en-US" sz="2400" u="sng" dirty="0"/>
              <a:t> </a:t>
            </a:r>
            <a:r>
              <a:rPr lang="en-US" sz="3200" dirty="0"/>
              <a:t>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   </a:t>
            </a:r>
            <a:r>
              <a:rPr lang="en-US" sz="2400" dirty="0"/>
              <a:t>Times Table </a:t>
            </a:r>
            <a:r>
              <a:rPr lang="en-US" sz="2400" dirty="0" err="1"/>
              <a:t>Rockstars</a:t>
            </a:r>
            <a:r>
              <a:rPr lang="en-US" sz="24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3F6A45-FF85-DB42-648B-3650E2989778}"/>
              </a:ext>
            </a:extLst>
          </p:cNvPr>
          <p:cNvSpPr txBox="1"/>
          <p:nvPr/>
        </p:nvSpPr>
        <p:spPr>
          <a:xfrm>
            <a:off x="5906530" y="190237"/>
            <a:ext cx="278027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highlight>
                  <a:srgbClr val="FFFF00"/>
                </a:highlight>
              </a:rPr>
              <a:t>Homework will be set on Google Classroom each Friday and tested the following Friday.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10E3EF55-5829-411F-9BB3-DA88C79C09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630" y="4880376"/>
            <a:ext cx="11112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E15A2F-308C-47D3-8388-6C7E5678A23C}"/>
              </a:ext>
            </a:extLst>
          </p:cNvPr>
          <p:cNvSpPr/>
          <p:nvPr/>
        </p:nvSpPr>
        <p:spPr>
          <a:xfrm>
            <a:off x="585926" y="1611528"/>
            <a:ext cx="7972147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+mj-lt"/>
              </a:rPr>
              <a:t>PE kit: navy blue shorts, white round-necked T-shirt, trainers for outdoor PE, navy blue tracksuit bottoms in cold weather. Bare feet for gymnastics/dance.</a:t>
            </a:r>
          </a:p>
          <a:p>
            <a:pPr>
              <a:lnSpc>
                <a:spcPct val="90000"/>
              </a:lnSpc>
            </a:pPr>
            <a:endParaRPr lang="en-GB" altLang="en-US" sz="2400" dirty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+mj-lt"/>
              </a:rPr>
              <a:t>PE kit should be left at school in a bag and should be </a:t>
            </a:r>
            <a:r>
              <a:rPr lang="en-GB" altLang="en-US" sz="2400" b="1" u="sng" dirty="0">
                <a:latin typeface="+mj-lt"/>
              </a:rPr>
              <a:t>named</a:t>
            </a:r>
            <a:r>
              <a:rPr lang="en-GB" altLang="en-US" sz="2400" dirty="0">
                <a:latin typeface="+mj-lt"/>
              </a:rPr>
              <a:t>. It will be sent home regularly for washing.</a:t>
            </a:r>
          </a:p>
          <a:p>
            <a:pPr>
              <a:lnSpc>
                <a:spcPct val="90000"/>
              </a:lnSpc>
            </a:pPr>
            <a:endParaRPr lang="en-GB" altLang="en-US" sz="2400" dirty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+mj-lt"/>
              </a:rPr>
              <a:t>No jewellery or earrings should be worn.  If children are unable to take earrings out they will have to cover their earrings with tape supplied from home.</a:t>
            </a:r>
          </a:p>
          <a:p>
            <a:pPr>
              <a:lnSpc>
                <a:spcPct val="90000"/>
              </a:lnSpc>
            </a:pPr>
            <a:endParaRPr lang="en-GB" altLang="en-US" sz="2400" dirty="0">
              <a:latin typeface="+mj-lt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+mj-lt"/>
              </a:rPr>
              <a:t>Our PE days are Tuesday (outdoors) and Fridays (indoors)</a:t>
            </a:r>
            <a:r>
              <a:rPr lang="en-GB" altLang="en-US" sz="2400" b="1" dirty="0">
                <a:latin typeface="+mj-lt"/>
              </a:rPr>
              <a:t> </a:t>
            </a:r>
            <a:r>
              <a:rPr lang="en-GB" altLang="en-US" sz="2400" dirty="0">
                <a:latin typeface="+mj-lt"/>
              </a:rPr>
              <a:t>this half term.  We will inform you if this changes on Google Classroom.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53ABC2-39F3-4979-88D0-77D251632F3E}"/>
              </a:ext>
            </a:extLst>
          </p:cNvPr>
          <p:cNvSpPr txBox="1"/>
          <p:nvPr/>
        </p:nvSpPr>
        <p:spPr>
          <a:xfrm>
            <a:off x="2201662" y="585926"/>
            <a:ext cx="4074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PE</a:t>
            </a:r>
          </a:p>
        </p:txBody>
      </p:sp>
      <p:pic>
        <p:nvPicPr>
          <p:cNvPr id="4" name="Picture 4" descr="C:\Program Files (x86)\Microsoft Office\MEDIA\CAGCAT10\j0301480.wmf">
            <a:extLst>
              <a:ext uri="{FF2B5EF4-FFF2-40B4-BE49-F238E27FC236}">
                <a16:creationId xmlns:a16="http://schemas.microsoft.com/office/drawing/2014/main" id="{5E3F64B8-38CB-45B4-9301-4F5F3B28E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17500"/>
            <a:ext cx="1508125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FA283D-3F21-4279-89A8-83ADC3E910D1}"/>
              </a:ext>
            </a:extLst>
          </p:cNvPr>
          <p:cNvSpPr/>
          <p:nvPr/>
        </p:nvSpPr>
        <p:spPr>
          <a:xfrm>
            <a:off x="583460" y="1197449"/>
            <a:ext cx="75371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>
                <a:latin typeface="+mj-lt"/>
                <a:ea typeface="ＭＳ Ｐゴシック" pitchFamily="34" charset="-128"/>
              </a:rPr>
              <a:t>Children no longer receive fruit in Year 3 so can bring their own snack from home such as fresh fruit or vegetables.</a:t>
            </a:r>
          </a:p>
          <a:p>
            <a:pPr>
              <a:defRPr/>
            </a:pPr>
            <a:endParaRPr lang="en-GB" sz="2800" dirty="0">
              <a:latin typeface="+mj-lt"/>
              <a:ea typeface="ＭＳ Ｐゴシック" pitchFamily="34" charset="-128"/>
            </a:endParaRPr>
          </a:p>
          <a:p>
            <a:pPr>
              <a:defRPr/>
            </a:pPr>
            <a:r>
              <a:rPr lang="en-GB" sz="2800" dirty="0">
                <a:latin typeface="+mj-lt"/>
                <a:ea typeface="ＭＳ Ｐゴシック" pitchFamily="34" charset="-128"/>
              </a:rPr>
              <a:t>As part of our Healthy School’s status, we are trying to promote healthy snacks at break time.</a:t>
            </a:r>
          </a:p>
          <a:p>
            <a:pPr>
              <a:defRPr/>
            </a:pPr>
            <a:endParaRPr lang="en-GB" sz="2800" dirty="0">
              <a:latin typeface="+mj-lt"/>
              <a:ea typeface="ＭＳ Ｐゴシック" pitchFamily="34" charset="-128"/>
            </a:endParaRPr>
          </a:p>
          <a:p>
            <a:pPr>
              <a:defRPr/>
            </a:pPr>
            <a:r>
              <a:rPr lang="en-GB" sz="2800" dirty="0">
                <a:latin typeface="+mj-lt"/>
                <a:ea typeface="ＭＳ Ｐゴシック" pitchFamily="34" charset="-128"/>
              </a:rPr>
              <a:t>We are a nut and sesame free </a:t>
            </a:r>
            <a:br>
              <a:rPr lang="en-GB" sz="2800" dirty="0">
                <a:latin typeface="+mj-lt"/>
                <a:ea typeface="ＭＳ Ｐゴシック" pitchFamily="34" charset="-128"/>
              </a:rPr>
            </a:br>
            <a:r>
              <a:rPr lang="en-GB" sz="2800" dirty="0">
                <a:latin typeface="+mj-lt"/>
                <a:ea typeface="ＭＳ Ｐゴシック" pitchFamily="34" charset="-128"/>
              </a:rPr>
              <a:t>school.</a:t>
            </a:r>
          </a:p>
          <a:p>
            <a:pPr>
              <a:defRPr/>
            </a:pPr>
            <a:endParaRPr lang="en-GB" sz="2800" dirty="0">
              <a:latin typeface="+mj-lt"/>
              <a:ea typeface="ＭＳ Ｐゴシック" pitchFamily="34" charset="-128"/>
            </a:endParaRPr>
          </a:p>
          <a:p>
            <a:pPr>
              <a:defRPr/>
            </a:pPr>
            <a:r>
              <a:rPr lang="en-GB" sz="2800" dirty="0">
                <a:latin typeface="+mj-lt"/>
                <a:ea typeface="ＭＳ Ｐゴシック" pitchFamily="34" charset="-128"/>
              </a:rPr>
              <a:t>Children need a water bottle every day.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F85ABD-C5C5-4503-9A31-D9A11A554AE6}"/>
              </a:ext>
            </a:extLst>
          </p:cNvPr>
          <p:cNvSpPr txBox="1"/>
          <p:nvPr/>
        </p:nvSpPr>
        <p:spPr>
          <a:xfrm>
            <a:off x="1686757" y="397572"/>
            <a:ext cx="5770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Break time snacks</a:t>
            </a:r>
          </a:p>
        </p:txBody>
      </p:sp>
      <p:pic>
        <p:nvPicPr>
          <p:cNvPr id="4" name="Picture 4" descr="C:\Users\spotts\Local Settings\Temporary Internet Files\Content.IE5\GAWFP8XJ\YSfruit[1].png">
            <a:extLst>
              <a:ext uri="{FF2B5EF4-FFF2-40B4-BE49-F238E27FC236}">
                <a16:creationId xmlns:a16="http://schemas.microsoft.com/office/drawing/2014/main" id="{152E880F-9F8C-4AE4-A37C-7814EC08C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740" y="4106551"/>
            <a:ext cx="18288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0F935C-E1F3-484E-8E3F-DF97DB3E2019}"/>
              </a:ext>
            </a:extLst>
          </p:cNvPr>
          <p:cNvSpPr/>
          <p:nvPr/>
        </p:nvSpPr>
        <p:spPr>
          <a:xfrm>
            <a:off x="2695960" y="673955"/>
            <a:ext cx="32031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400" dirty="0">
                <a:latin typeface="XCCW Joined 1a" pitchFamily="66" charset="0"/>
              </a:rPr>
              <a:t>Wet weather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A2CE6E-9562-4B57-9732-16EF9727034C}"/>
              </a:ext>
            </a:extLst>
          </p:cNvPr>
          <p:cNvSpPr/>
          <p:nvPr/>
        </p:nvSpPr>
        <p:spPr>
          <a:xfrm>
            <a:off x="1731146" y="2155335"/>
            <a:ext cx="59125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dirty="0">
                <a:latin typeface="+mj-lt"/>
              </a:rPr>
              <a:t>Please ensure children bring in coats every day as they will be expected to go out at playtimes.</a:t>
            </a:r>
          </a:p>
          <a:p>
            <a:endParaRPr lang="en-GB" altLang="en-US" sz="3200" dirty="0">
              <a:latin typeface="+mj-lt"/>
            </a:endParaRPr>
          </a:p>
          <a:p>
            <a:r>
              <a:rPr lang="en-GB" altLang="en-US" sz="3200" dirty="0">
                <a:latin typeface="+mj-lt"/>
              </a:rPr>
              <a:t>We also use our outdoor learning area regularly.</a:t>
            </a:r>
          </a:p>
        </p:txBody>
      </p:sp>
      <p:pic>
        <p:nvPicPr>
          <p:cNvPr id="4" name="Picture 4" descr="C:\Users\spotts\Local Settings\Temporary Internet Files\Content.IE5\GAWFP8XJ\boy-splashing-puddle-9416955[1].jpg">
            <a:extLst>
              <a:ext uri="{FF2B5EF4-FFF2-40B4-BE49-F238E27FC236}">
                <a16:creationId xmlns:a16="http://schemas.microsoft.com/office/drawing/2014/main" id="{F9FC16A8-B29D-42BB-AE67-2FBC4965C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854" y="4824058"/>
            <a:ext cx="11557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62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4A2F15-6D65-4CF5-A2D9-3F8CF804FF37}"/>
              </a:ext>
            </a:extLst>
          </p:cNvPr>
          <p:cNvSpPr/>
          <p:nvPr/>
        </p:nvSpPr>
        <p:spPr>
          <a:xfrm>
            <a:off x="1322772" y="1177097"/>
            <a:ext cx="67026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>
                <a:latin typeface="+mj-lt"/>
              </a:rPr>
              <a:t>Please ensure children are supervised before entering the classroom, </a:t>
            </a:r>
            <a:r>
              <a:rPr lang="en-GB" altLang="en-US" sz="2800" b="1" i="1" dirty="0">
                <a:latin typeface="+mj-lt"/>
              </a:rPr>
              <a:t>not</a:t>
            </a:r>
            <a:r>
              <a:rPr lang="en-GB" altLang="en-US" sz="2800" b="1" dirty="0">
                <a:latin typeface="+mj-lt"/>
              </a:rPr>
              <a:t> running around and playing on equipment. </a:t>
            </a:r>
            <a:r>
              <a:rPr lang="en-GB" altLang="en-US" sz="2800" dirty="0">
                <a:latin typeface="+mj-lt"/>
              </a:rPr>
              <a:t> </a:t>
            </a:r>
          </a:p>
          <a:p>
            <a:r>
              <a:rPr lang="en-GB" altLang="en-US" sz="2800" dirty="0">
                <a:latin typeface="+mj-lt"/>
              </a:rPr>
              <a:t>Please try and aim for a prompt start as learning starts immediately on entry into the classrooms.</a:t>
            </a:r>
          </a:p>
          <a:p>
            <a:r>
              <a:rPr lang="en-GB" altLang="en-US" sz="2800" dirty="0">
                <a:latin typeface="+mj-lt"/>
              </a:rPr>
              <a:t>Doors open at 8:45am and again at 3.20pm for collection.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8022C-29B7-4118-B879-3AC206A153DE}"/>
              </a:ext>
            </a:extLst>
          </p:cNvPr>
          <p:cNvSpPr txBox="1"/>
          <p:nvPr/>
        </p:nvSpPr>
        <p:spPr>
          <a:xfrm>
            <a:off x="1589103" y="378430"/>
            <a:ext cx="6169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Attendance and punctuality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AD3CCD2E-2950-4158-B997-1BA2C4DE0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859" y="4752215"/>
            <a:ext cx="24669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24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7302E9-6590-4C1E-B14B-51F3474AAC7F}"/>
              </a:ext>
            </a:extLst>
          </p:cNvPr>
          <p:cNvSpPr/>
          <p:nvPr/>
        </p:nvSpPr>
        <p:spPr>
          <a:xfrm>
            <a:off x="545976" y="1186426"/>
            <a:ext cx="367979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000" dirty="0">
                <a:latin typeface="+mj-lt"/>
              </a:rPr>
              <a:t>It is important for teachers to greet the children in the morning and therefore there will not be time for a chat with parents or carers other than a quick hello or message about picking up.</a:t>
            </a:r>
          </a:p>
          <a:p>
            <a:r>
              <a:rPr lang="en-GB" altLang="en-US" sz="2000" dirty="0">
                <a:latin typeface="+mj-lt"/>
              </a:rPr>
              <a:t>It is easier to talk after school, except on days when we have meetings.</a:t>
            </a:r>
          </a:p>
          <a:p>
            <a:r>
              <a:rPr lang="en-GB" altLang="en-US" sz="2000" dirty="0">
                <a:latin typeface="+mj-lt"/>
              </a:rPr>
              <a:t>If you do have an important question or query, please do email the office and they will ensure that we receive your messages.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8459EF-0261-4253-B45B-B73ADA2992D3}"/>
              </a:ext>
            </a:extLst>
          </p:cNvPr>
          <p:cNvSpPr txBox="1"/>
          <p:nvPr/>
        </p:nvSpPr>
        <p:spPr>
          <a:xfrm>
            <a:off x="2669959" y="496219"/>
            <a:ext cx="4864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Communication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0CDD9C-6BCC-4756-BE8C-8625A965D797}"/>
              </a:ext>
            </a:extLst>
          </p:cNvPr>
          <p:cNvSpPr/>
          <p:nvPr/>
        </p:nvSpPr>
        <p:spPr>
          <a:xfrm>
            <a:off x="5313285" y="1301889"/>
            <a:ext cx="26411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000" dirty="0">
                <a:latin typeface="+mj-lt"/>
              </a:rPr>
              <a:t>Google Classroom will be used for homework.</a:t>
            </a:r>
          </a:p>
          <a:p>
            <a:endParaRPr lang="en-GB" altLang="en-US" sz="2000" dirty="0">
              <a:latin typeface="+mj-lt"/>
            </a:endParaRPr>
          </a:p>
          <a:p>
            <a:r>
              <a:rPr lang="en-GB" altLang="en-US" sz="2000" dirty="0">
                <a:latin typeface="+mj-lt"/>
              </a:rPr>
              <a:t>All children have been invited on to their new Google Classroom so please accept the invitations.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BC6F52E9-9E73-4232-8372-CDA940D87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286" y="4738117"/>
            <a:ext cx="171926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2771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F67B8B-9D76-4948-81B7-6285789F41AB}"/>
              </a:ext>
            </a:extLst>
          </p:cNvPr>
          <p:cNvSpPr/>
          <p:nvPr/>
        </p:nvSpPr>
        <p:spPr>
          <a:xfrm>
            <a:off x="5104659" y="1591200"/>
            <a:ext cx="3355760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3200" dirty="0">
                <a:latin typeface="+mj-lt"/>
              </a:rPr>
              <a:t>Our partnership is essential to your child's education.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3200" dirty="0">
                <a:latin typeface="+mj-lt"/>
              </a:rPr>
              <a:t>We value your help and support.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3200" dirty="0">
                <a:latin typeface="+mj-lt"/>
              </a:rPr>
              <a:t>If you have any questions or comments, please email the school.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A3B32A-521D-4EE5-A1F3-38D51AABC89F}"/>
              </a:ext>
            </a:extLst>
          </p:cNvPr>
          <p:cNvSpPr/>
          <p:nvPr/>
        </p:nvSpPr>
        <p:spPr>
          <a:xfrm>
            <a:off x="558237" y="314487"/>
            <a:ext cx="78454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000" dirty="0">
                <a:latin typeface="XCCW Joined 1a" pitchFamily="66" charset="0"/>
              </a:rPr>
              <a:t>Together we are stronger</a:t>
            </a:r>
            <a:endParaRPr lang="en-GB" sz="4000" dirty="0"/>
          </a:p>
        </p:txBody>
      </p:sp>
      <p:pic>
        <p:nvPicPr>
          <p:cNvPr id="4" name="Picture 5" descr="Father%20and%20Child">
            <a:extLst>
              <a:ext uri="{FF2B5EF4-FFF2-40B4-BE49-F238E27FC236}">
                <a16:creationId xmlns:a16="http://schemas.microsoft.com/office/drawing/2014/main" id="{8EE7FF36-3F61-4D8C-A04D-0FFB85B32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6746" y="1390564"/>
            <a:ext cx="3600450" cy="233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5693EC20-DF8C-4C02-A6C1-F7D63B82E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449" y="4128321"/>
            <a:ext cx="321945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630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Office Theme">
  <a:themeElements>
    <a:clrScheme name="Aspect">
      <a:dk1>
        <a:srgbClr val="000000"/>
      </a:dk1>
      <a:lt1>
        <a:srgbClr val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972</Words>
  <Application>Microsoft Office PowerPoint</Application>
  <PresentationFormat>On-screen Show (4:3)</PresentationFormat>
  <Paragraphs>134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XCCW Joined 1a</vt:lpstr>
      <vt:lpstr>Arial</vt:lpstr>
      <vt:lpstr>Calibri</vt:lpstr>
      <vt:lpstr>MS PGothic</vt:lpstr>
      <vt:lpstr>Default Design</vt:lpstr>
      <vt:lpstr>5_Office Theme</vt:lpstr>
      <vt:lpstr>2_Default Design</vt:lpstr>
      <vt:lpstr>Welcome to Year 3  2024</vt:lpstr>
      <vt:lpstr>Year 3 staff </vt:lpstr>
      <vt:lpstr>Where we are</vt:lpstr>
      <vt:lpstr>Classrooms</vt:lpstr>
      <vt:lpstr>    Year 3 learning this year </vt:lpstr>
      <vt:lpstr>KS2 expectations</vt:lpstr>
      <vt:lpstr>Curriculum map</vt:lpstr>
      <vt:lpstr>Spelling</vt:lpstr>
      <vt:lpstr>Times Tables</vt:lpstr>
      <vt:lpstr>PowerPoint Presentation</vt:lpstr>
      <vt:lpstr>Home Learning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  2022 - 2023</dc:title>
  <dc:creator>KATEE</dc:creator>
  <cp:lastModifiedBy>Helen Glover</cp:lastModifiedBy>
  <cp:revision>27</cp:revision>
  <dcterms:created xsi:type="dcterms:W3CDTF">2005-10-05T08:32:44Z</dcterms:created>
  <dcterms:modified xsi:type="dcterms:W3CDTF">2024-09-09T15:05:21Z</dcterms:modified>
</cp:coreProperties>
</file>